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2" r:id="rId5"/>
    <p:sldId id="343" r:id="rId6"/>
    <p:sldId id="344" r:id="rId7"/>
    <p:sldId id="336" r:id="rId8"/>
    <p:sldId id="545" r:id="rId9"/>
    <p:sldId id="566" r:id="rId10"/>
    <p:sldId id="341" r:id="rId11"/>
    <p:sldId id="565" r:id="rId12"/>
    <p:sldId id="562" r:id="rId13"/>
    <p:sldId id="264" r:id="rId14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B43971-D7BC-4693-A90A-F322FB0051B5}">
          <p14:sldIdLst>
            <p14:sldId id="342"/>
            <p14:sldId id="343"/>
            <p14:sldId id="344"/>
            <p14:sldId id="336"/>
            <p14:sldId id="545"/>
            <p14:sldId id="566"/>
            <p14:sldId id="341"/>
            <p14:sldId id="565"/>
            <p14:sldId id="5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ina Abubeker" initials="MA" lastIdx="8" clrIdx="0">
    <p:extLst>
      <p:ext uri="{19B8F6BF-5375-455C-9EA6-DF929625EA0E}">
        <p15:presenceInfo xmlns:p15="http://schemas.microsoft.com/office/powerpoint/2012/main" userId="Madina Abubeker" providerId="None"/>
      </p:ext>
    </p:extLst>
  </p:cmAuthor>
  <p:cmAuthor id="2" name="Doris Resch" initials="DR" lastIdx="4" clrIdx="1">
    <p:extLst>
      <p:ext uri="{19B8F6BF-5375-455C-9EA6-DF929625EA0E}">
        <p15:presenceInfo xmlns:p15="http://schemas.microsoft.com/office/powerpoint/2012/main" userId="Doris Re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87F"/>
    <a:srgbClr val="1D8E76"/>
    <a:srgbClr val="00524C"/>
    <a:srgbClr val="187662"/>
    <a:srgbClr val="BDEEFF"/>
    <a:srgbClr val="B9DDCE"/>
    <a:srgbClr val="AFEFE1"/>
    <a:srgbClr val="73E3CB"/>
    <a:srgbClr val="CFE2B0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3B257-601C-4F63-B734-CE3373C061E2}" v="90" dt="2022-06-01T09:33:44.731"/>
    <p1510:client id="{72484233-0051-46C8-9CBC-85866CF21AD9}" v="20" dt="2022-06-01T09:18:03.400"/>
    <p1510:client id="{F7502AC2-F9DC-4720-8841-FCBB4E3EB1A8}" v="2" dt="2022-06-01T11:15:47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BB3C9-FAB4-4C67-B638-4FC7F25116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BDFAA9E-327B-4852-938B-358674CD5B52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1350 PARTICIPANTS</a:t>
          </a:r>
        </a:p>
      </dgm:t>
    </dgm:pt>
    <dgm:pt modelId="{1FBB56D3-9430-4F7F-8499-B6F409A4C5E4}" type="parTrans" cxnId="{99AE7D13-AEE4-4F9B-92B3-C95E92F62AA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D80DD8F5-B050-4CC5-B3DB-07364C9E69FE}" type="sibTrans" cxnId="{99AE7D13-AEE4-4F9B-92B3-C95E92F62AAB}">
      <dgm:prSet/>
      <dgm:spPr>
        <a:ln>
          <a:solidFill>
            <a:srgbClr val="1A887F"/>
          </a:solidFill>
        </a:ln>
      </dgm:spPr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5DF35E5-7A49-4A0F-B8CA-59FB46D76D12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16 INTERGOVERNMENTAL ORGANIZATIONS</a:t>
          </a:r>
        </a:p>
      </dgm:t>
    </dgm:pt>
    <dgm:pt modelId="{BCC21C93-A958-49C4-8AF5-264FCD5D3ECA}" type="parTrans" cxnId="{E5FE0220-B906-4B75-9B73-8A18C840C9B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032F41B-2919-4186-9CC6-B17748264349}" type="sibTrans" cxnId="{E5FE0220-B906-4B75-9B73-8A18C840C9B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B04FE0A4-5D9E-419C-90D4-FE379EBEBB13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120 SIDE EVENTS</a:t>
          </a:r>
        </a:p>
      </dgm:t>
    </dgm:pt>
    <dgm:pt modelId="{90B1132D-F2DD-4BFF-B1CF-4E328386B194}" type="parTrans" cxnId="{F5006C6A-C5C7-47A9-A4A3-F57A5EC6ACE4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A53D409-45A1-4D30-843C-A807E65ADA8D}" type="sibTrans" cxnId="{F5006C6A-C5C7-47A9-A4A3-F57A5EC6ACE4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E68FD52-0759-45D6-A0CF-EF411D76A6B9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80 NGOs</a:t>
          </a:r>
        </a:p>
      </dgm:t>
    </dgm:pt>
    <dgm:pt modelId="{ACC09726-75F9-47D4-9F41-C8C108D0BD49}" type="parTrans" cxnId="{50DDF034-01E8-41E6-9303-59AE7EED766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7985578E-13C7-470C-B832-3D752E9D2704}" type="sibTrans" cxnId="{50DDF034-01E8-41E6-9303-59AE7EED766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572FDBE1-DD1B-4F81-85A0-9EB1973F244F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132 STATES</a:t>
          </a:r>
        </a:p>
      </dgm:t>
    </dgm:pt>
    <dgm:pt modelId="{7159E07A-34CF-454A-B52C-45BCC43F69A6}" type="parTrans" cxnId="{40A6352E-CD3B-4B95-92B4-65B6414AA5B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1297A572-F12E-41C7-8BA1-1F250D5650B5}" type="sibTrans" cxnId="{40A6352E-CD3B-4B95-92B4-65B6414AA5B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D0536900-6B8F-4507-8EA5-8E53CBE2B89A}">
      <dgm:prSet phldrT="[Text]"/>
      <dgm:spPr>
        <a:ln>
          <a:solidFill>
            <a:srgbClr val="1A887F"/>
          </a:solidFill>
        </a:ln>
      </dgm:spPr>
      <dgm:t>
        <a:bodyPr/>
        <a:lstStyle/>
        <a:p>
          <a:r>
            <a:rPr lang="en-GB" b="1">
              <a:latin typeface="Arial Narrow" panose="020B0606020202030204" pitchFamily="34" charset="0"/>
            </a:rPr>
            <a:t>4 RESOLUTIONS AND 6 DECISIONS</a:t>
          </a:r>
        </a:p>
      </dgm:t>
    </dgm:pt>
    <dgm:pt modelId="{0D78C910-55A2-4CC2-9C29-2E9DE941DB6F}" type="parTrans" cxnId="{217E120E-1974-48E9-8563-92E892994C37}">
      <dgm:prSet/>
      <dgm:spPr/>
      <dgm:t>
        <a:bodyPr/>
        <a:lstStyle/>
        <a:p>
          <a:endParaRPr lang="en-GB"/>
        </a:p>
      </dgm:t>
    </dgm:pt>
    <dgm:pt modelId="{7A92FD24-93FB-4766-AC04-09EDA4EF6F4C}" type="sibTrans" cxnId="{217E120E-1974-48E9-8563-92E892994C37}">
      <dgm:prSet/>
      <dgm:spPr/>
      <dgm:t>
        <a:bodyPr/>
        <a:lstStyle/>
        <a:p>
          <a:endParaRPr lang="en-GB"/>
        </a:p>
      </dgm:t>
    </dgm:pt>
    <dgm:pt modelId="{D9A79633-BA60-418B-A762-B1AD7513BB51}">
      <dgm:prSet/>
      <dgm:spPr>
        <a:ln>
          <a:solidFill>
            <a:srgbClr val="1A887F"/>
          </a:solidFill>
        </a:ln>
      </dgm:spPr>
      <dgm:t>
        <a:bodyPr/>
        <a:lstStyle/>
        <a:p>
          <a:r>
            <a:rPr lang="en-US" altLang="zh-CN" b="1">
              <a:latin typeface="Arial Narrow" panose="020B0606020202030204" pitchFamily="34" charset="0"/>
            </a:rPr>
            <a:t>7 UN BODIES AND AGENCIES</a:t>
          </a:r>
          <a:endParaRPr lang="en-GB" b="1">
            <a:latin typeface="Arial Narrow" panose="020B0606020202030204" pitchFamily="34" charset="0"/>
          </a:endParaRPr>
        </a:p>
      </dgm:t>
    </dgm:pt>
    <dgm:pt modelId="{BAB5D8C8-5E98-42C0-A06E-EB289D5C9401}" type="parTrans" cxnId="{1E2F5073-8662-43E2-AA26-F377CD65ABD2}">
      <dgm:prSet/>
      <dgm:spPr/>
      <dgm:t>
        <a:bodyPr/>
        <a:lstStyle/>
        <a:p>
          <a:endParaRPr lang="en-GB"/>
        </a:p>
      </dgm:t>
    </dgm:pt>
    <dgm:pt modelId="{51F10D0B-C67E-469F-849D-77FCF32492C2}" type="sibTrans" cxnId="{1E2F5073-8662-43E2-AA26-F377CD65ABD2}">
      <dgm:prSet/>
      <dgm:spPr/>
      <dgm:t>
        <a:bodyPr/>
        <a:lstStyle/>
        <a:p>
          <a:endParaRPr lang="en-GB"/>
        </a:p>
      </dgm:t>
    </dgm:pt>
    <dgm:pt modelId="{B8CC5BFF-DC0D-4091-9C5D-3A82EAA90857}" type="pres">
      <dgm:prSet presAssocID="{BBDBB3C9-FAB4-4C67-B638-4FC7F2511651}" presName="Name0" presStyleCnt="0">
        <dgm:presLayoutVars>
          <dgm:chMax val="7"/>
          <dgm:chPref val="7"/>
          <dgm:dir/>
        </dgm:presLayoutVars>
      </dgm:prSet>
      <dgm:spPr/>
    </dgm:pt>
    <dgm:pt modelId="{19CC18F0-A303-4015-8633-73151ADA58E4}" type="pres">
      <dgm:prSet presAssocID="{BBDBB3C9-FAB4-4C67-B638-4FC7F2511651}" presName="Name1" presStyleCnt="0"/>
      <dgm:spPr/>
    </dgm:pt>
    <dgm:pt modelId="{6A691570-90AA-4B0F-8FD5-A6BAA5506FD5}" type="pres">
      <dgm:prSet presAssocID="{BBDBB3C9-FAB4-4C67-B638-4FC7F2511651}" presName="cycle" presStyleCnt="0"/>
      <dgm:spPr/>
    </dgm:pt>
    <dgm:pt modelId="{8CA50CED-BC8C-46C1-9FD0-70AC435C1A98}" type="pres">
      <dgm:prSet presAssocID="{BBDBB3C9-FAB4-4C67-B638-4FC7F2511651}" presName="srcNode" presStyleLbl="node1" presStyleIdx="0" presStyleCnt="7"/>
      <dgm:spPr/>
    </dgm:pt>
    <dgm:pt modelId="{510E623F-5F95-468E-BAAF-7F679FF77860}" type="pres">
      <dgm:prSet presAssocID="{BBDBB3C9-FAB4-4C67-B638-4FC7F2511651}" presName="conn" presStyleLbl="parChTrans1D2" presStyleIdx="0" presStyleCnt="1"/>
      <dgm:spPr/>
    </dgm:pt>
    <dgm:pt modelId="{7826CF1B-0FAB-4A0E-9E9B-E4239C3E96FF}" type="pres">
      <dgm:prSet presAssocID="{BBDBB3C9-FAB4-4C67-B638-4FC7F2511651}" presName="extraNode" presStyleLbl="node1" presStyleIdx="0" presStyleCnt="7"/>
      <dgm:spPr/>
    </dgm:pt>
    <dgm:pt modelId="{8A125B88-60BC-4D85-ACD4-9645FA21E996}" type="pres">
      <dgm:prSet presAssocID="{BBDBB3C9-FAB4-4C67-B638-4FC7F2511651}" presName="dstNode" presStyleLbl="node1" presStyleIdx="0" presStyleCnt="7"/>
      <dgm:spPr/>
    </dgm:pt>
    <dgm:pt modelId="{A7149C03-33EC-4D4F-8D58-2524F5F4ADCB}" type="pres">
      <dgm:prSet presAssocID="{8BDFAA9E-327B-4852-938B-358674CD5B52}" presName="text_1" presStyleLbl="node1" presStyleIdx="0" presStyleCnt="7">
        <dgm:presLayoutVars>
          <dgm:bulletEnabled val="1"/>
        </dgm:presLayoutVars>
      </dgm:prSet>
      <dgm:spPr/>
    </dgm:pt>
    <dgm:pt modelId="{C3EF7294-2540-458A-87DF-E16996D9D4E1}" type="pres">
      <dgm:prSet presAssocID="{8BDFAA9E-327B-4852-938B-358674CD5B52}" presName="accent_1" presStyleCnt="0"/>
      <dgm:spPr/>
    </dgm:pt>
    <dgm:pt modelId="{913D8AD1-475B-4CA4-A5E0-8489FF0884D5}" type="pres">
      <dgm:prSet presAssocID="{8BDFAA9E-327B-4852-938B-358674CD5B52}" presName="accentRepeatNode" presStyleLbl="solidFgAcc1" presStyleIdx="0" presStyleCnt="7"/>
      <dgm:spPr>
        <a:ln>
          <a:solidFill>
            <a:srgbClr val="1A887F"/>
          </a:solidFill>
        </a:ln>
      </dgm:spPr>
    </dgm:pt>
    <dgm:pt modelId="{43CB30CB-C144-446B-9864-D16E79DF545B}" type="pres">
      <dgm:prSet presAssocID="{572FDBE1-DD1B-4F81-85A0-9EB1973F244F}" presName="text_2" presStyleLbl="node1" presStyleIdx="1" presStyleCnt="7">
        <dgm:presLayoutVars>
          <dgm:bulletEnabled val="1"/>
        </dgm:presLayoutVars>
      </dgm:prSet>
      <dgm:spPr/>
    </dgm:pt>
    <dgm:pt modelId="{A3A9E1EF-8156-4079-BE0E-6ACA1491876E}" type="pres">
      <dgm:prSet presAssocID="{572FDBE1-DD1B-4F81-85A0-9EB1973F244F}" presName="accent_2" presStyleCnt="0"/>
      <dgm:spPr/>
    </dgm:pt>
    <dgm:pt modelId="{DB850FF0-5A23-41AF-AC1C-5938A2D72F75}" type="pres">
      <dgm:prSet presAssocID="{572FDBE1-DD1B-4F81-85A0-9EB1973F244F}" presName="accentRepeatNode" presStyleLbl="solidFgAcc1" presStyleIdx="1" presStyleCnt="7"/>
      <dgm:spPr>
        <a:ln>
          <a:solidFill>
            <a:srgbClr val="1A887F"/>
          </a:solidFill>
        </a:ln>
      </dgm:spPr>
    </dgm:pt>
    <dgm:pt modelId="{C18F57A3-5C50-4DCF-8EAC-11D5A3B1E31D}" type="pres">
      <dgm:prSet presAssocID="{D9A79633-BA60-418B-A762-B1AD7513BB51}" presName="text_3" presStyleLbl="node1" presStyleIdx="2" presStyleCnt="7">
        <dgm:presLayoutVars>
          <dgm:bulletEnabled val="1"/>
        </dgm:presLayoutVars>
      </dgm:prSet>
      <dgm:spPr/>
    </dgm:pt>
    <dgm:pt modelId="{35F68865-C1A5-4497-8E4E-6C398BA0E7F6}" type="pres">
      <dgm:prSet presAssocID="{D9A79633-BA60-418B-A762-B1AD7513BB51}" presName="accent_3" presStyleCnt="0"/>
      <dgm:spPr/>
    </dgm:pt>
    <dgm:pt modelId="{C6F4A019-D06B-4835-AB0F-7A0FB1BF46AA}" type="pres">
      <dgm:prSet presAssocID="{D9A79633-BA60-418B-A762-B1AD7513BB51}" presName="accentRepeatNode" presStyleLbl="solidFgAcc1" presStyleIdx="2" presStyleCnt="7"/>
      <dgm:spPr>
        <a:ln>
          <a:solidFill>
            <a:srgbClr val="1A887F"/>
          </a:solidFill>
        </a:ln>
      </dgm:spPr>
    </dgm:pt>
    <dgm:pt modelId="{0FE61D09-F5F1-47DB-90B2-C176D1578B72}" type="pres">
      <dgm:prSet presAssocID="{A5DF35E5-7A49-4A0F-B8CA-59FB46D76D12}" presName="text_4" presStyleLbl="node1" presStyleIdx="3" presStyleCnt="7">
        <dgm:presLayoutVars>
          <dgm:bulletEnabled val="1"/>
        </dgm:presLayoutVars>
      </dgm:prSet>
      <dgm:spPr/>
    </dgm:pt>
    <dgm:pt modelId="{457286FC-3C0B-4570-AA04-095F46805A90}" type="pres">
      <dgm:prSet presAssocID="{A5DF35E5-7A49-4A0F-B8CA-59FB46D76D12}" presName="accent_4" presStyleCnt="0"/>
      <dgm:spPr/>
    </dgm:pt>
    <dgm:pt modelId="{62655D29-2968-48BE-9C83-D14E19A4F637}" type="pres">
      <dgm:prSet presAssocID="{A5DF35E5-7A49-4A0F-B8CA-59FB46D76D12}" presName="accentRepeatNode" presStyleLbl="solidFgAcc1" presStyleIdx="3" presStyleCnt="7"/>
      <dgm:spPr>
        <a:ln>
          <a:solidFill>
            <a:srgbClr val="1A887F"/>
          </a:solidFill>
        </a:ln>
      </dgm:spPr>
    </dgm:pt>
    <dgm:pt modelId="{4E515175-DD0D-44BE-9EBD-70A1DFC3DBDA}" type="pres">
      <dgm:prSet presAssocID="{9E68FD52-0759-45D6-A0CF-EF411D76A6B9}" presName="text_5" presStyleLbl="node1" presStyleIdx="4" presStyleCnt="7">
        <dgm:presLayoutVars>
          <dgm:bulletEnabled val="1"/>
        </dgm:presLayoutVars>
      </dgm:prSet>
      <dgm:spPr/>
    </dgm:pt>
    <dgm:pt modelId="{21E63892-CF50-4830-977D-BAA5097771DE}" type="pres">
      <dgm:prSet presAssocID="{9E68FD52-0759-45D6-A0CF-EF411D76A6B9}" presName="accent_5" presStyleCnt="0"/>
      <dgm:spPr/>
    </dgm:pt>
    <dgm:pt modelId="{6260C988-E9ED-43F5-92C3-7AD70C3C35EF}" type="pres">
      <dgm:prSet presAssocID="{9E68FD52-0759-45D6-A0CF-EF411D76A6B9}" presName="accentRepeatNode" presStyleLbl="solidFgAcc1" presStyleIdx="4" presStyleCnt="7"/>
      <dgm:spPr>
        <a:ln>
          <a:solidFill>
            <a:srgbClr val="1A887F"/>
          </a:solidFill>
        </a:ln>
      </dgm:spPr>
    </dgm:pt>
    <dgm:pt modelId="{1D5E1449-1102-4DE3-8D18-FC100239A2B4}" type="pres">
      <dgm:prSet presAssocID="{B04FE0A4-5D9E-419C-90D4-FE379EBEBB13}" presName="text_6" presStyleLbl="node1" presStyleIdx="5" presStyleCnt="7">
        <dgm:presLayoutVars>
          <dgm:bulletEnabled val="1"/>
        </dgm:presLayoutVars>
      </dgm:prSet>
      <dgm:spPr/>
    </dgm:pt>
    <dgm:pt modelId="{73387074-59DF-4B43-BF6D-5E768BAB31F8}" type="pres">
      <dgm:prSet presAssocID="{B04FE0A4-5D9E-419C-90D4-FE379EBEBB13}" presName="accent_6" presStyleCnt="0"/>
      <dgm:spPr/>
    </dgm:pt>
    <dgm:pt modelId="{EAA83EA8-34FF-4947-9096-E530033EF12E}" type="pres">
      <dgm:prSet presAssocID="{B04FE0A4-5D9E-419C-90D4-FE379EBEBB13}" presName="accentRepeatNode" presStyleLbl="solidFgAcc1" presStyleIdx="5" presStyleCnt="7"/>
      <dgm:spPr>
        <a:ln>
          <a:solidFill>
            <a:srgbClr val="1A887F"/>
          </a:solidFill>
        </a:ln>
      </dgm:spPr>
    </dgm:pt>
    <dgm:pt modelId="{A330DB34-B1EC-4B51-9334-D1840E041D86}" type="pres">
      <dgm:prSet presAssocID="{D0536900-6B8F-4507-8EA5-8E53CBE2B89A}" presName="text_7" presStyleLbl="node1" presStyleIdx="6" presStyleCnt="7">
        <dgm:presLayoutVars>
          <dgm:bulletEnabled val="1"/>
        </dgm:presLayoutVars>
      </dgm:prSet>
      <dgm:spPr/>
    </dgm:pt>
    <dgm:pt modelId="{1C2C0F9C-87CA-41DA-AB45-9FC123EE72B6}" type="pres">
      <dgm:prSet presAssocID="{D0536900-6B8F-4507-8EA5-8E53CBE2B89A}" presName="accent_7" presStyleCnt="0"/>
      <dgm:spPr/>
    </dgm:pt>
    <dgm:pt modelId="{4F0C234E-ECA5-43A9-90B5-A83AF5809031}" type="pres">
      <dgm:prSet presAssocID="{D0536900-6B8F-4507-8EA5-8E53CBE2B89A}" presName="accentRepeatNode" presStyleLbl="solidFgAcc1" presStyleIdx="6" presStyleCnt="7"/>
      <dgm:spPr>
        <a:ln>
          <a:solidFill>
            <a:srgbClr val="1A887F"/>
          </a:solidFill>
        </a:ln>
      </dgm:spPr>
    </dgm:pt>
  </dgm:ptLst>
  <dgm:cxnLst>
    <dgm:cxn modelId="{0676DD01-55FE-406A-BC0E-01F224BCFFD6}" type="presOf" srcId="{B04FE0A4-5D9E-419C-90D4-FE379EBEBB13}" destId="{1D5E1449-1102-4DE3-8D18-FC100239A2B4}" srcOrd="0" destOrd="0" presId="urn:microsoft.com/office/officeart/2008/layout/VerticalCurvedList"/>
    <dgm:cxn modelId="{217E120E-1974-48E9-8563-92E892994C37}" srcId="{BBDBB3C9-FAB4-4C67-B638-4FC7F2511651}" destId="{D0536900-6B8F-4507-8EA5-8E53CBE2B89A}" srcOrd="6" destOrd="0" parTransId="{0D78C910-55A2-4CC2-9C29-2E9DE941DB6F}" sibTransId="{7A92FD24-93FB-4766-AC04-09EDA4EF6F4C}"/>
    <dgm:cxn modelId="{99AE7D13-AEE4-4F9B-92B3-C95E92F62AAB}" srcId="{BBDBB3C9-FAB4-4C67-B638-4FC7F2511651}" destId="{8BDFAA9E-327B-4852-938B-358674CD5B52}" srcOrd="0" destOrd="0" parTransId="{1FBB56D3-9430-4F7F-8499-B6F409A4C5E4}" sibTransId="{D80DD8F5-B050-4CC5-B3DB-07364C9E69FE}"/>
    <dgm:cxn modelId="{4B6FCE18-64F9-4B6F-B8BC-CBBABB73337B}" type="presOf" srcId="{9E68FD52-0759-45D6-A0CF-EF411D76A6B9}" destId="{4E515175-DD0D-44BE-9EBD-70A1DFC3DBDA}" srcOrd="0" destOrd="0" presId="urn:microsoft.com/office/officeart/2008/layout/VerticalCurvedList"/>
    <dgm:cxn modelId="{E459361C-B0DC-487F-9FC3-5FCF4DF002C6}" type="presOf" srcId="{A5DF35E5-7A49-4A0F-B8CA-59FB46D76D12}" destId="{0FE61D09-F5F1-47DB-90B2-C176D1578B72}" srcOrd="0" destOrd="0" presId="urn:microsoft.com/office/officeart/2008/layout/VerticalCurvedList"/>
    <dgm:cxn modelId="{E5FE0220-B906-4B75-9B73-8A18C840C9B7}" srcId="{BBDBB3C9-FAB4-4C67-B638-4FC7F2511651}" destId="{A5DF35E5-7A49-4A0F-B8CA-59FB46D76D12}" srcOrd="3" destOrd="0" parTransId="{BCC21C93-A958-49C4-8AF5-264FCD5D3ECA}" sibTransId="{F032F41B-2919-4186-9CC6-B17748264349}"/>
    <dgm:cxn modelId="{40A6352E-CD3B-4B95-92B4-65B6414AA5BF}" srcId="{BBDBB3C9-FAB4-4C67-B638-4FC7F2511651}" destId="{572FDBE1-DD1B-4F81-85A0-9EB1973F244F}" srcOrd="1" destOrd="0" parTransId="{7159E07A-34CF-454A-B52C-45BCC43F69A6}" sibTransId="{1297A572-F12E-41C7-8BA1-1F250D5650B5}"/>
    <dgm:cxn modelId="{50DDF034-01E8-41E6-9303-59AE7EED7669}" srcId="{BBDBB3C9-FAB4-4C67-B638-4FC7F2511651}" destId="{9E68FD52-0759-45D6-A0CF-EF411D76A6B9}" srcOrd="4" destOrd="0" parTransId="{ACC09726-75F9-47D4-9F41-C8C108D0BD49}" sibTransId="{7985578E-13C7-470C-B832-3D752E9D2704}"/>
    <dgm:cxn modelId="{F5006C6A-C5C7-47A9-A4A3-F57A5EC6ACE4}" srcId="{BBDBB3C9-FAB4-4C67-B638-4FC7F2511651}" destId="{B04FE0A4-5D9E-419C-90D4-FE379EBEBB13}" srcOrd="5" destOrd="0" parTransId="{90B1132D-F2DD-4BFF-B1CF-4E328386B194}" sibTransId="{3A53D409-45A1-4D30-843C-A807E65ADA8D}"/>
    <dgm:cxn modelId="{1E2F5073-8662-43E2-AA26-F377CD65ABD2}" srcId="{BBDBB3C9-FAB4-4C67-B638-4FC7F2511651}" destId="{D9A79633-BA60-418B-A762-B1AD7513BB51}" srcOrd="2" destOrd="0" parTransId="{BAB5D8C8-5E98-42C0-A06E-EB289D5C9401}" sibTransId="{51F10D0B-C67E-469F-849D-77FCF32492C2}"/>
    <dgm:cxn modelId="{ABFB517A-F70E-47F8-B081-01D6A374DBFC}" type="presOf" srcId="{BBDBB3C9-FAB4-4C67-B638-4FC7F2511651}" destId="{B8CC5BFF-DC0D-4091-9C5D-3A82EAA90857}" srcOrd="0" destOrd="0" presId="urn:microsoft.com/office/officeart/2008/layout/VerticalCurvedList"/>
    <dgm:cxn modelId="{98726783-D2D9-4478-B81C-00409F683BCA}" type="presOf" srcId="{D80DD8F5-B050-4CC5-B3DB-07364C9E69FE}" destId="{510E623F-5F95-468E-BAAF-7F679FF77860}" srcOrd="0" destOrd="0" presId="urn:microsoft.com/office/officeart/2008/layout/VerticalCurvedList"/>
    <dgm:cxn modelId="{69A31985-3E13-4DAD-AE0D-9BD6FD1FABF5}" type="presOf" srcId="{D9A79633-BA60-418B-A762-B1AD7513BB51}" destId="{C18F57A3-5C50-4DCF-8EAC-11D5A3B1E31D}" srcOrd="0" destOrd="0" presId="urn:microsoft.com/office/officeart/2008/layout/VerticalCurvedList"/>
    <dgm:cxn modelId="{9FCE4595-A3FE-4C28-BA56-AAAEBFE31D26}" type="presOf" srcId="{572FDBE1-DD1B-4F81-85A0-9EB1973F244F}" destId="{43CB30CB-C144-446B-9864-D16E79DF545B}" srcOrd="0" destOrd="0" presId="urn:microsoft.com/office/officeart/2008/layout/VerticalCurvedList"/>
    <dgm:cxn modelId="{90D1A8BB-B8AB-49A9-9E36-758D2D8893E5}" type="presOf" srcId="{D0536900-6B8F-4507-8EA5-8E53CBE2B89A}" destId="{A330DB34-B1EC-4B51-9334-D1840E041D86}" srcOrd="0" destOrd="0" presId="urn:microsoft.com/office/officeart/2008/layout/VerticalCurvedList"/>
    <dgm:cxn modelId="{5C019DD7-7424-4E6C-B34D-DA4735B3CFF8}" type="presOf" srcId="{8BDFAA9E-327B-4852-938B-358674CD5B52}" destId="{A7149C03-33EC-4D4F-8D58-2524F5F4ADCB}" srcOrd="0" destOrd="0" presId="urn:microsoft.com/office/officeart/2008/layout/VerticalCurvedList"/>
    <dgm:cxn modelId="{5674649F-0B08-41CF-930F-53130DE91DED}" type="presParOf" srcId="{B8CC5BFF-DC0D-4091-9C5D-3A82EAA90857}" destId="{19CC18F0-A303-4015-8633-73151ADA58E4}" srcOrd="0" destOrd="0" presId="urn:microsoft.com/office/officeart/2008/layout/VerticalCurvedList"/>
    <dgm:cxn modelId="{574216CA-BC1D-4EF1-9735-C3418AAB906F}" type="presParOf" srcId="{19CC18F0-A303-4015-8633-73151ADA58E4}" destId="{6A691570-90AA-4B0F-8FD5-A6BAA5506FD5}" srcOrd="0" destOrd="0" presId="urn:microsoft.com/office/officeart/2008/layout/VerticalCurvedList"/>
    <dgm:cxn modelId="{1E73BFEB-E3E2-4169-B564-B57DD5DB3822}" type="presParOf" srcId="{6A691570-90AA-4B0F-8FD5-A6BAA5506FD5}" destId="{8CA50CED-BC8C-46C1-9FD0-70AC435C1A98}" srcOrd="0" destOrd="0" presId="urn:microsoft.com/office/officeart/2008/layout/VerticalCurvedList"/>
    <dgm:cxn modelId="{5B6B4EA2-634B-4F96-9B54-75C25CFAF883}" type="presParOf" srcId="{6A691570-90AA-4B0F-8FD5-A6BAA5506FD5}" destId="{510E623F-5F95-468E-BAAF-7F679FF77860}" srcOrd="1" destOrd="0" presId="urn:microsoft.com/office/officeart/2008/layout/VerticalCurvedList"/>
    <dgm:cxn modelId="{2FF64543-5B6F-477C-8726-4CFEF2A31D7D}" type="presParOf" srcId="{6A691570-90AA-4B0F-8FD5-A6BAA5506FD5}" destId="{7826CF1B-0FAB-4A0E-9E9B-E4239C3E96FF}" srcOrd="2" destOrd="0" presId="urn:microsoft.com/office/officeart/2008/layout/VerticalCurvedList"/>
    <dgm:cxn modelId="{2CCF5F4C-2054-4463-9CBA-0D37BE1DDED2}" type="presParOf" srcId="{6A691570-90AA-4B0F-8FD5-A6BAA5506FD5}" destId="{8A125B88-60BC-4D85-ACD4-9645FA21E996}" srcOrd="3" destOrd="0" presId="urn:microsoft.com/office/officeart/2008/layout/VerticalCurvedList"/>
    <dgm:cxn modelId="{71404407-DB3F-467E-B5AF-C584CA44E6B1}" type="presParOf" srcId="{19CC18F0-A303-4015-8633-73151ADA58E4}" destId="{A7149C03-33EC-4D4F-8D58-2524F5F4ADCB}" srcOrd="1" destOrd="0" presId="urn:microsoft.com/office/officeart/2008/layout/VerticalCurvedList"/>
    <dgm:cxn modelId="{0691D565-AEE2-42C5-997A-ACE56B950635}" type="presParOf" srcId="{19CC18F0-A303-4015-8633-73151ADA58E4}" destId="{C3EF7294-2540-458A-87DF-E16996D9D4E1}" srcOrd="2" destOrd="0" presId="urn:microsoft.com/office/officeart/2008/layout/VerticalCurvedList"/>
    <dgm:cxn modelId="{EF8ACD2E-CAFC-41DB-B734-4DB4B4CA3C19}" type="presParOf" srcId="{C3EF7294-2540-458A-87DF-E16996D9D4E1}" destId="{913D8AD1-475B-4CA4-A5E0-8489FF0884D5}" srcOrd="0" destOrd="0" presId="urn:microsoft.com/office/officeart/2008/layout/VerticalCurvedList"/>
    <dgm:cxn modelId="{0B561CBF-48DD-4152-9FAA-54C008453D7D}" type="presParOf" srcId="{19CC18F0-A303-4015-8633-73151ADA58E4}" destId="{43CB30CB-C144-446B-9864-D16E79DF545B}" srcOrd="3" destOrd="0" presId="urn:microsoft.com/office/officeart/2008/layout/VerticalCurvedList"/>
    <dgm:cxn modelId="{BEDF1A62-F2D5-49E3-832B-7A3294ED21B5}" type="presParOf" srcId="{19CC18F0-A303-4015-8633-73151ADA58E4}" destId="{A3A9E1EF-8156-4079-BE0E-6ACA1491876E}" srcOrd="4" destOrd="0" presId="urn:microsoft.com/office/officeart/2008/layout/VerticalCurvedList"/>
    <dgm:cxn modelId="{7ED54152-73F3-4BE0-BE6E-934D70D1C5DF}" type="presParOf" srcId="{A3A9E1EF-8156-4079-BE0E-6ACA1491876E}" destId="{DB850FF0-5A23-41AF-AC1C-5938A2D72F75}" srcOrd="0" destOrd="0" presId="urn:microsoft.com/office/officeart/2008/layout/VerticalCurvedList"/>
    <dgm:cxn modelId="{4DA2D125-94C4-4AD3-8EC2-6138A0194659}" type="presParOf" srcId="{19CC18F0-A303-4015-8633-73151ADA58E4}" destId="{C18F57A3-5C50-4DCF-8EAC-11D5A3B1E31D}" srcOrd="5" destOrd="0" presId="urn:microsoft.com/office/officeart/2008/layout/VerticalCurvedList"/>
    <dgm:cxn modelId="{61AC2A75-65D6-457E-9505-742E9D140E28}" type="presParOf" srcId="{19CC18F0-A303-4015-8633-73151ADA58E4}" destId="{35F68865-C1A5-4497-8E4E-6C398BA0E7F6}" srcOrd="6" destOrd="0" presId="urn:microsoft.com/office/officeart/2008/layout/VerticalCurvedList"/>
    <dgm:cxn modelId="{3D057022-F09B-4655-BAD0-A4318749B63D}" type="presParOf" srcId="{35F68865-C1A5-4497-8E4E-6C398BA0E7F6}" destId="{C6F4A019-D06B-4835-AB0F-7A0FB1BF46AA}" srcOrd="0" destOrd="0" presId="urn:microsoft.com/office/officeart/2008/layout/VerticalCurvedList"/>
    <dgm:cxn modelId="{739B2313-FB55-4526-9211-80C40430DB41}" type="presParOf" srcId="{19CC18F0-A303-4015-8633-73151ADA58E4}" destId="{0FE61D09-F5F1-47DB-90B2-C176D1578B72}" srcOrd="7" destOrd="0" presId="urn:microsoft.com/office/officeart/2008/layout/VerticalCurvedList"/>
    <dgm:cxn modelId="{2864A301-D044-4A7C-AEE7-D35CE052CF16}" type="presParOf" srcId="{19CC18F0-A303-4015-8633-73151ADA58E4}" destId="{457286FC-3C0B-4570-AA04-095F46805A90}" srcOrd="8" destOrd="0" presId="urn:microsoft.com/office/officeart/2008/layout/VerticalCurvedList"/>
    <dgm:cxn modelId="{213E39EE-D5A9-41AC-82E1-964CFB5C7EDC}" type="presParOf" srcId="{457286FC-3C0B-4570-AA04-095F46805A90}" destId="{62655D29-2968-48BE-9C83-D14E19A4F637}" srcOrd="0" destOrd="0" presId="urn:microsoft.com/office/officeart/2008/layout/VerticalCurvedList"/>
    <dgm:cxn modelId="{606886DE-4A0C-4FF4-B265-B21EC583753B}" type="presParOf" srcId="{19CC18F0-A303-4015-8633-73151ADA58E4}" destId="{4E515175-DD0D-44BE-9EBD-70A1DFC3DBDA}" srcOrd="9" destOrd="0" presId="urn:microsoft.com/office/officeart/2008/layout/VerticalCurvedList"/>
    <dgm:cxn modelId="{1105F5DA-FBDC-4F6D-861F-473997E0B799}" type="presParOf" srcId="{19CC18F0-A303-4015-8633-73151ADA58E4}" destId="{21E63892-CF50-4830-977D-BAA5097771DE}" srcOrd="10" destOrd="0" presId="urn:microsoft.com/office/officeart/2008/layout/VerticalCurvedList"/>
    <dgm:cxn modelId="{C657B322-D82E-48EE-9B5A-69A28D3880A9}" type="presParOf" srcId="{21E63892-CF50-4830-977D-BAA5097771DE}" destId="{6260C988-E9ED-43F5-92C3-7AD70C3C35EF}" srcOrd="0" destOrd="0" presId="urn:microsoft.com/office/officeart/2008/layout/VerticalCurvedList"/>
    <dgm:cxn modelId="{696C5673-C9BA-4341-AE04-1734F2E8C396}" type="presParOf" srcId="{19CC18F0-A303-4015-8633-73151ADA58E4}" destId="{1D5E1449-1102-4DE3-8D18-FC100239A2B4}" srcOrd="11" destOrd="0" presId="urn:microsoft.com/office/officeart/2008/layout/VerticalCurvedList"/>
    <dgm:cxn modelId="{7C45D5EB-ADFE-466C-BFDB-96F717944463}" type="presParOf" srcId="{19CC18F0-A303-4015-8633-73151ADA58E4}" destId="{73387074-59DF-4B43-BF6D-5E768BAB31F8}" srcOrd="12" destOrd="0" presId="urn:microsoft.com/office/officeart/2008/layout/VerticalCurvedList"/>
    <dgm:cxn modelId="{C692FE87-4425-498C-8A64-172482327AC4}" type="presParOf" srcId="{73387074-59DF-4B43-BF6D-5E768BAB31F8}" destId="{EAA83EA8-34FF-4947-9096-E530033EF12E}" srcOrd="0" destOrd="0" presId="urn:microsoft.com/office/officeart/2008/layout/VerticalCurvedList"/>
    <dgm:cxn modelId="{2D265B7B-FDF3-41E4-A594-ACEF4E35222A}" type="presParOf" srcId="{19CC18F0-A303-4015-8633-73151ADA58E4}" destId="{A330DB34-B1EC-4B51-9334-D1840E041D86}" srcOrd="13" destOrd="0" presId="urn:microsoft.com/office/officeart/2008/layout/VerticalCurvedList"/>
    <dgm:cxn modelId="{542B304A-399B-48AC-912A-98F2F93A187C}" type="presParOf" srcId="{19CC18F0-A303-4015-8633-73151ADA58E4}" destId="{1C2C0F9C-87CA-41DA-AB45-9FC123EE72B6}" srcOrd="14" destOrd="0" presId="urn:microsoft.com/office/officeart/2008/layout/VerticalCurvedList"/>
    <dgm:cxn modelId="{AE04F669-94AD-471B-A9C9-4B4413905DCE}" type="presParOf" srcId="{1C2C0F9C-87CA-41DA-AB45-9FC123EE72B6}" destId="{4F0C234E-ECA5-43A9-90B5-A83AF58090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1A4A3-59B9-4AB3-B2CC-91DFFEBFF6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313D99-7872-48AA-BE52-8A08296AB849}">
      <dgm:prSet phldrT="[Text]" custT="1"/>
      <dgm:spPr>
        <a:xfrm>
          <a:off x="338887" y="228471"/>
          <a:ext cx="7765369" cy="457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March 2019 </a:t>
          </a:r>
          <a:r>
            <a:rPr lang="en-US" sz="20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– Adoption of the Ministerial Declaration</a:t>
          </a:r>
          <a:endParaRPr lang="en-GB" sz="20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D2E8D00-FB7A-4294-A9D1-3E177EFB5E2D}" type="parTrans" cxnId="{E78FE8BF-40FA-4113-B966-A72CBC4B87D5}">
      <dgm:prSet/>
      <dgm:spPr/>
      <dgm:t>
        <a:bodyPr/>
        <a:lstStyle/>
        <a:p>
          <a:endParaRPr lang="en-GB"/>
        </a:p>
      </dgm:t>
    </dgm:pt>
    <dgm:pt modelId="{96CA66BD-97CE-40B3-A292-8D728AB8259A}" type="sibTrans" cxnId="{E78FE8BF-40FA-4113-B966-A72CBC4B87D5}">
      <dgm:prSet/>
      <dgm:spPr>
        <a:xfrm>
          <a:off x="-3358640" y="-516549"/>
          <a:ext cx="4004899" cy="4004899"/>
        </a:xfrm>
        <a:prstGeom prst="blockArc">
          <a:avLst>
            <a:gd name="adj1" fmla="val 18900000"/>
            <a:gd name="adj2" fmla="val 2700000"/>
            <a:gd name="adj3" fmla="val 539"/>
          </a:avLst>
        </a:prstGeom>
        <a:noFill/>
        <a:ln w="12700" cap="flat" cmpd="sng" algn="ctr">
          <a:solidFill>
            <a:srgbClr val="1A887F"/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27828E70-E544-4B4F-BB16-2BD40021566F}">
      <dgm:prSet phldrT="[Text]" custT="1"/>
      <dgm:spPr>
        <a:xfrm>
          <a:off x="601000" y="914363"/>
          <a:ext cx="7503256" cy="457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2019, 2020, 2021, 2022 </a:t>
          </a:r>
          <a:r>
            <a:rPr lang="en-US" sz="20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– Thematic Discussions</a:t>
          </a:r>
          <a:endParaRPr lang="en-GB" sz="20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8B57B1D-C4A7-4E81-A80B-F38362A2ED40}" type="parTrans" cxnId="{150413A5-DE3F-495D-8F3C-74CFFCC97E4F}">
      <dgm:prSet/>
      <dgm:spPr/>
      <dgm:t>
        <a:bodyPr/>
        <a:lstStyle/>
        <a:p>
          <a:endParaRPr lang="en-GB"/>
        </a:p>
      </dgm:t>
    </dgm:pt>
    <dgm:pt modelId="{3AAFA2E4-EC8E-4B6D-AD4C-396ED29D0120}" type="sibTrans" cxnId="{150413A5-DE3F-495D-8F3C-74CFFCC97E4F}">
      <dgm:prSet/>
      <dgm:spPr/>
      <dgm:t>
        <a:bodyPr/>
        <a:lstStyle/>
        <a:p>
          <a:endParaRPr lang="en-GB"/>
        </a:p>
      </dgm:t>
    </dgm:pt>
    <dgm:pt modelId="{1E3EC3FB-DDF0-48DC-8F19-B2D9102B23BE}">
      <dgm:prSet phldrT="[Text]" custT="1"/>
      <dgm:spPr>
        <a:xfrm>
          <a:off x="338887" y="2286146"/>
          <a:ext cx="7765369" cy="457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en-GB" sz="2000" b="1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2029</a:t>
          </a:r>
          <a:r>
            <a:rPr lang="en-GB" sz="20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– Re</a:t>
          </a:r>
          <a:r>
            <a:rPr lang="en-US" sz="20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view progress in implementing all international drug policies</a:t>
          </a:r>
          <a:endParaRPr lang="en-GB" sz="20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4C5A2DB-3D45-4DC5-A86C-288F2F129BD3}" type="parTrans" cxnId="{C1B6AE99-E635-4756-9FE8-99C2366EC8AC}">
      <dgm:prSet/>
      <dgm:spPr/>
      <dgm:t>
        <a:bodyPr/>
        <a:lstStyle/>
        <a:p>
          <a:endParaRPr lang="en-GB"/>
        </a:p>
      </dgm:t>
    </dgm:pt>
    <dgm:pt modelId="{A5D56BA9-CF66-4692-A01E-62B1B92AA35D}" type="sibTrans" cxnId="{C1B6AE99-E635-4756-9FE8-99C2366EC8AC}">
      <dgm:prSet/>
      <dgm:spPr/>
      <dgm:t>
        <a:bodyPr/>
        <a:lstStyle/>
        <a:p>
          <a:endParaRPr lang="en-GB"/>
        </a:p>
      </dgm:t>
    </dgm:pt>
    <dgm:pt modelId="{E3FD1396-155D-4FFF-9EDE-FDCAFD4B9D08}">
      <dgm:prSet phldrT="[Text]" custT="1"/>
      <dgm:spPr>
        <a:xfrm>
          <a:off x="601000" y="1600254"/>
          <a:ext cx="7503256" cy="457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2024</a:t>
          </a:r>
          <a:r>
            <a:rPr lang="en-GB" sz="20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– Mid-term review</a:t>
          </a:r>
        </a:p>
      </dgm:t>
    </dgm:pt>
    <dgm:pt modelId="{33914418-96B2-4179-BF39-6021B3144030}" type="parTrans" cxnId="{2C4FE209-55B2-4421-A5CA-CA3E3BCFBEB5}">
      <dgm:prSet/>
      <dgm:spPr/>
      <dgm:t>
        <a:bodyPr/>
        <a:lstStyle/>
        <a:p>
          <a:endParaRPr lang="en-GB"/>
        </a:p>
      </dgm:t>
    </dgm:pt>
    <dgm:pt modelId="{F0A60156-8445-4875-9673-49E8A5ABDB1B}" type="sibTrans" cxnId="{2C4FE209-55B2-4421-A5CA-CA3E3BCFBEB5}">
      <dgm:prSet/>
      <dgm:spPr/>
      <dgm:t>
        <a:bodyPr/>
        <a:lstStyle/>
        <a:p>
          <a:endParaRPr lang="en-GB"/>
        </a:p>
      </dgm:t>
    </dgm:pt>
    <dgm:pt modelId="{495B42B2-B906-40C5-A90A-691FB927C8FF}" type="pres">
      <dgm:prSet presAssocID="{3181A4A3-59B9-4AB3-B2CC-91DFFEBFF6AC}" presName="Name0" presStyleCnt="0">
        <dgm:presLayoutVars>
          <dgm:chMax val="7"/>
          <dgm:chPref val="7"/>
          <dgm:dir/>
        </dgm:presLayoutVars>
      </dgm:prSet>
      <dgm:spPr/>
    </dgm:pt>
    <dgm:pt modelId="{40FBE730-B0C1-4651-AAE1-CEFF8428EA5D}" type="pres">
      <dgm:prSet presAssocID="{3181A4A3-59B9-4AB3-B2CC-91DFFEBFF6AC}" presName="Name1" presStyleCnt="0"/>
      <dgm:spPr/>
    </dgm:pt>
    <dgm:pt modelId="{16594891-4022-4A75-AD16-D60BA121053A}" type="pres">
      <dgm:prSet presAssocID="{3181A4A3-59B9-4AB3-B2CC-91DFFEBFF6AC}" presName="cycle" presStyleCnt="0"/>
      <dgm:spPr/>
    </dgm:pt>
    <dgm:pt modelId="{C21B1F08-DBA6-4EEE-8F08-362F7B6E7C9B}" type="pres">
      <dgm:prSet presAssocID="{3181A4A3-59B9-4AB3-B2CC-91DFFEBFF6AC}" presName="srcNode" presStyleLbl="node1" presStyleIdx="0" presStyleCnt="4"/>
      <dgm:spPr/>
    </dgm:pt>
    <dgm:pt modelId="{EA6EDAB0-A7A6-4A2A-9F1A-453D1E1BD51E}" type="pres">
      <dgm:prSet presAssocID="{3181A4A3-59B9-4AB3-B2CC-91DFFEBFF6AC}" presName="conn" presStyleLbl="parChTrans1D2" presStyleIdx="0" presStyleCnt="1"/>
      <dgm:spPr/>
    </dgm:pt>
    <dgm:pt modelId="{971104A1-44E3-4F1E-9A4C-54E765384B6E}" type="pres">
      <dgm:prSet presAssocID="{3181A4A3-59B9-4AB3-B2CC-91DFFEBFF6AC}" presName="extraNode" presStyleLbl="node1" presStyleIdx="0" presStyleCnt="4"/>
      <dgm:spPr/>
    </dgm:pt>
    <dgm:pt modelId="{10F18ED3-9A97-462E-BAA1-E46A0384D3D7}" type="pres">
      <dgm:prSet presAssocID="{3181A4A3-59B9-4AB3-B2CC-91DFFEBFF6AC}" presName="dstNode" presStyleLbl="node1" presStyleIdx="0" presStyleCnt="4"/>
      <dgm:spPr/>
    </dgm:pt>
    <dgm:pt modelId="{B82DDCEC-F5E0-4C46-9022-1144080A41CC}" type="pres">
      <dgm:prSet presAssocID="{18313D99-7872-48AA-BE52-8A08296AB849}" presName="text_1" presStyleLbl="node1" presStyleIdx="0" presStyleCnt="4">
        <dgm:presLayoutVars>
          <dgm:bulletEnabled val="1"/>
        </dgm:presLayoutVars>
      </dgm:prSet>
      <dgm:spPr/>
    </dgm:pt>
    <dgm:pt modelId="{3C7586D6-4F84-4838-9AB4-253C6F12FB3E}" type="pres">
      <dgm:prSet presAssocID="{18313D99-7872-48AA-BE52-8A08296AB849}" presName="accent_1" presStyleCnt="0"/>
      <dgm:spPr/>
    </dgm:pt>
    <dgm:pt modelId="{E893A0D1-60A2-41CB-B19E-64798C5D2395}" type="pres">
      <dgm:prSet presAssocID="{18313D99-7872-48AA-BE52-8A08296AB849}" presName="accentRepeatNode" presStyleLbl="solidFgAcc1" presStyleIdx="0" presStyleCnt="4"/>
      <dgm:spPr>
        <a:xfrm>
          <a:off x="53149" y="171324"/>
          <a:ext cx="571477" cy="571477"/>
        </a:xfrm>
        <a:prstGeom prst="ellipse">
          <a:avLst/>
        </a:prstGeom>
        <a:solidFill>
          <a:srgbClr val="1D8E76"/>
        </a:solidFill>
        <a:ln w="12700" cap="flat" cmpd="sng" algn="ctr">
          <a:noFill/>
          <a:prstDash val="solid"/>
          <a:miter lim="800000"/>
        </a:ln>
        <a:effectLst/>
      </dgm:spPr>
    </dgm:pt>
    <dgm:pt modelId="{F5D2CEF9-AF87-4743-90F0-D63D038214A6}" type="pres">
      <dgm:prSet presAssocID="{27828E70-E544-4B4F-BB16-2BD40021566F}" presName="text_2" presStyleLbl="node1" presStyleIdx="1" presStyleCnt="4">
        <dgm:presLayoutVars>
          <dgm:bulletEnabled val="1"/>
        </dgm:presLayoutVars>
      </dgm:prSet>
      <dgm:spPr/>
    </dgm:pt>
    <dgm:pt modelId="{D3A980FA-C9B9-4313-BDDB-433168DD47A7}" type="pres">
      <dgm:prSet presAssocID="{27828E70-E544-4B4F-BB16-2BD40021566F}" presName="accent_2" presStyleCnt="0"/>
      <dgm:spPr/>
    </dgm:pt>
    <dgm:pt modelId="{213A3136-477F-4C85-83B8-ADE99CDF9B26}" type="pres">
      <dgm:prSet presAssocID="{27828E70-E544-4B4F-BB16-2BD40021566F}" presName="accentRepeatNode" presStyleLbl="solidFgAcc1" presStyleIdx="1" presStyleCnt="4"/>
      <dgm:spPr>
        <a:xfrm>
          <a:off x="315262" y="857215"/>
          <a:ext cx="571477" cy="571477"/>
        </a:xfrm>
        <a:prstGeom prst="ellipse">
          <a:avLst/>
        </a:prstGeom>
        <a:solidFill>
          <a:srgbClr val="1D8E76"/>
        </a:solidFill>
        <a:ln w="12700" cap="flat" cmpd="sng" algn="ctr">
          <a:noFill/>
          <a:prstDash val="solid"/>
          <a:miter lim="800000"/>
        </a:ln>
        <a:effectLst/>
      </dgm:spPr>
    </dgm:pt>
    <dgm:pt modelId="{220BDD54-9DD9-416C-89E2-EB9EA0360254}" type="pres">
      <dgm:prSet presAssocID="{E3FD1396-155D-4FFF-9EDE-FDCAFD4B9D08}" presName="text_3" presStyleLbl="node1" presStyleIdx="2" presStyleCnt="4">
        <dgm:presLayoutVars>
          <dgm:bulletEnabled val="1"/>
        </dgm:presLayoutVars>
      </dgm:prSet>
      <dgm:spPr/>
    </dgm:pt>
    <dgm:pt modelId="{4F393EBD-A53E-42ED-9DC0-3A96FFACFCE7}" type="pres">
      <dgm:prSet presAssocID="{E3FD1396-155D-4FFF-9EDE-FDCAFD4B9D08}" presName="accent_3" presStyleCnt="0"/>
      <dgm:spPr/>
    </dgm:pt>
    <dgm:pt modelId="{AE481B79-8E1E-4CA1-BAEF-60B6245ACEE5}" type="pres">
      <dgm:prSet presAssocID="{E3FD1396-155D-4FFF-9EDE-FDCAFD4B9D08}" presName="accentRepeatNode" presStyleLbl="solidFgAcc1" presStyleIdx="2" presStyleCnt="4"/>
      <dgm:spPr>
        <a:xfrm>
          <a:off x="315262" y="1543107"/>
          <a:ext cx="571477" cy="571477"/>
        </a:xfrm>
        <a:prstGeom prst="ellipse">
          <a:avLst/>
        </a:prstGeom>
        <a:solidFill>
          <a:srgbClr val="1D8E76"/>
        </a:solidFill>
        <a:ln w="12700" cap="flat" cmpd="sng" algn="ctr">
          <a:solidFill>
            <a:srgbClr val="93B9B1"/>
          </a:solidFill>
          <a:prstDash val="solid"/>
          <a:miter lim="800000"/>
        </a:ln>
        <a:effectLst/>
      </dgm:spPr>
    </dgm:pt>
    <dgm:pt modelId="{AF11419B-2E0C-477C-ACC1-642339E63841}" type="pres">
      <dgm:prSet presAssocID="{1E3EC3FB-DDF0-48DC-8F19-B2D9102B23BE}" presName="text_4" presStyleLbl="node1" presStyleIdx="3" presStyleCnt="4">
        <dgm:presLayoutVars>
          <dgm:bulletEnabled val="1"/>
        </dgm:presLayoutVars>
      </dgm:prSet>
      <dgm:spPr/>
    </dgm:pt>
    <dgm:pt modelId="{2A913D71-A656-45B3-AA70-A824AB14E0E4}" type="pres">
      <dgm:prSet presAssocID="{1E3EC3FB-DDF0-48DC-8F19-B2D9102B23BE}" presName="accent_4" presStyleCnt="0"/>
      <dgm:spPr/>
    </dgm:pt>
    <dgm:pt modelId="{14148C1A-3730-4909-9693-887FE02EDDCB}" type="pres">
      <dgm:prSet presAssocID="{1E3EC3FB-DDF0-48DC-8F19-B2D9102B23BE}" presName="accentRepeatNode" presStyleLbl="solidFgAcc1" presStyleIdx="3" presStyleCnt="4"/>
      <dgm:spPr>
        <a:xfrm>
          <a:off x="53149" y="2228998"/>
          <a:ext cx="571477" cy="571477"/>
        </a:xfrm>
        <a:prstGeom prst="ellipse">
          <a:avLst/>
        </a:prstGeom>
        <a:solidFill>
          <a:srgbClr val="1D8E76"/>
        </a:solidFill>
        <a:ln w="12700" cap="flat" cmpd="sng" algn="ctr">
          <a:solidFill>
            <a:srgbClr val="93B9B1"/>
          </a:solidFill>
          <a:prstDash val="solid"/>
          <a:miter lim="800000"/>
        </a:ln>
        <a:effectLst/>
      </dgm:spPr>
    </dgm:pt>
  </dgm:ptLst>
  <dgm:cxnLst>
    <dgm:cxn modelId="{2C4FE209-55B2-4421-A5CA-CA3E3BCFBEB5}" srcId="{3181A4A3-59B9-4AB3-B2CC-91DFFEBFF6AC}" destId="{E3FD1396-155D-4FFF-9EDE-FDCAFD4B9D08}" srcOrd="2" destOrd="0" parTransId="{33914418-96B2-4179-BF39-6021B3144030}" sibTransId="{F0A60156-8445-4875-9673-49E8A5ABDB1B}"/>
    <dgm:cxn modelId="{3895ED62-F693-461D-BFDA-43A585726DF5}" type="presOf" srcId="{E3FD1396-155D-4FFF-9EDE-FDCAFD4B9D08}" destId="{220BDD54-9DD9-416C-89E2-EB9EA0360254}" srcOrd="0" destOrd="0" presId="urn:microsoft.com/office/officeart/2008/layout/VerticalCurvedList"/>
    <dgm:cxn modelId="{DF15C947-450E-445E-ADA7-2B20DB9FB707}" type="presOf" srcId="{96CA66BD-97CE-40B3-A292-8D728AB8259A}" destId="{EA6EDAB0-A7A6-4A2A-9F1A-453D1E1BD51E}" srcOrd="0" destOrd="0" presId="urn:microsoft.com/office/officeart/2008/layout/VerticalCurvedList"/>
    <dgm:cxn modelId="{1A037B5A-AA69-497D-BA6E-EFB029526078}" type="presOf" srcId="{18313D99-7872-48AA-BE52-8A08296AB849}" destId="{B82DDCEC-F5E0-4C46-9022-1144080A41CC}" srcOrd="0" destOrd="0" presId="urn:microsoft.com/office/officeart/2008/layout/VerticalCurvedList"/>
    <dgm:cxn modelId="{B5148487-99DA-47C7-A047-8B3B0EF2A6DB}" type="presOf" srcId="{1E3EC3FB-DDF0-48DC-8F19-B2D9102B23BE}" destId="{AF11419B-2E0C-477C-ACC1-642339E63841}" srcOrd="0" destOrd="0" presId="urn:microsoft.com/office/officeart/2008/layout/VerticalCurvedList"/>
    <dgm:cxn modelId="{C1B6AE99-E635-4756-9FE8-99C2366EC8AC}" srcId="{3181A4A3-59B9-4AB3-B2CC-91DFFEBFF6AC}" destId="{1E3EC3FB-DDF0-48DC-8F19-B2D9102B23BE}" srcOrd="3" destOrd="0" parTransId="{44C5A2DB-3D45-4DC5-A86C-288F2F129BD3}" sibTransId="{A5D56BA9-CF66-4692-A01E-62B1B92AA35D}"/>
    <dgm:cxn modelId="{150413A5-DE3F-495D-8F3C-74CFFCC97E4F}" srcId="{3181A4A3-59B9-4AB3-B2CC-91DFFEBFF6AC}" destId="{27828E70-E544-4B4F-BB16-2BD40021566F}" srcOrd="1" destOrd="0" parTransId="{48B57B1D-C4A7-4E81-A80B-F38362A2ED40}" sibTransId="{3AAFA2E4-EC8E-4B6D-AD4C-396ED29D0120}"/>
    <dgm:cxn modelId="{E78FE8BF-40FA-4113-B966-A72CBC4B87D5}" srcId="{3181A4A3-59B9-4AB3-B2CC-91DFFEBFF6AC}" destId="{18313D99-7872-48AA-BE52-8A08296AB849}" srcOrd="0" destOrd="0" parTransId="{ED2E8D00-FB7A-4294-A9D1-3E177EFB5E2D}" sibTransId="{96CA66BD-97CE-40B3-A292-8D728AB8259A}"/>
    <dgm:cxn modelId="{61FE89E0-2071-439D-94DA-2D8E101B9D05}" type="presOf" srcId="{27828E70-E544-4B4F-BB16-2BD40021566F}" destId="{F5D2CEF9-AF87-4743-90F0-D63D038214A6}" srcOrd="0" destOrd="0" presId="urn:microsoft.com/office/officeart/2008/layout/VerticalCurvedList"/>
    <dgm:cxn modelId="{C7DF0FE8-BD32-4BA6-9B1D-E2946EA1A2BE}" type="presOf" srcId="{3181A4A3-59B9-4AB3-B2CC-91DFFEBFF6AC}" destId="{495B42B2-B906-40C5-A90A-691FB927C8FF}" srcOrd="0" destOrd="0" presId="urn:microsoft.com/office/officeart/2008/layout/VerticalCurvedList"/>
    <dgm:cxn modelId="{0AD8488B-0917-4408-BCD1-920382251E7C}" type="presParOf" srcId="{495B42B2-B906-40C5-A90A-691FB927C8FF}" destId="{40FBE730-B0C1-4651-AAE1-CEFF8428EA5D}" srcOrd="0" destOrd="0" presId="urn:microsoft.com/office/officeart/2008/layout/VerticalCurvedList"/>
    <dgm:cxn modelId="{AB36D2DB-5DCD-45AF-8BAA-3682281ADF7B}" type="presParOf" srcId="{40FBE730-B0C1-4651-AAE1-CEFF8428EA5D}" destId="{16594891-4022-4A75-AD16-D60BA121053A}" srcOrd="0" destOrd="0" presId="urn:microsoft.com/office/officeart/2008/layout/VerticalCurvedList"/>
    <dgm:cxn modelId="{CFACAA7D-FF0B-4D6D-B563-023B12026E66}" type="presParOf" srcId="{16594891-4022-4A75-AD16-D60BA121053A}" destId="{C21B1F08-DBA6-4EEE-8F08-362F7B6E7C9B}" srcOrd="0" destOrd="0" presId="urn:microsoft.com/office/officeart/2008/layout/VerticalCurvedList"/>
    <dgm:cxn modelId="{F7C1BD79-61D8-4184-BF92-AE4FB261A4AB}" type="presParOf" srcId="{16594891-4022-4A75-AD16-D60BA121053A}" destId="{EA6EDAB0-A7A6-4A2A-9F1A-453D1E1BD51E}" srcOrd="1" destOrd="0" presId="urn:microsoft.com/office/officeart/2008/layout/VerticalCurvedList"/>
    <dgm:cxn modelId="{E9A55096-A83F-43F6-BB16-C2900FA3C7C5}" type="presParOf" srcId="{16594891-4022-4A75-AD16-D60BA121053A}" destId="{971104A1-44E3-4F1E-9A4C-54E765384B6E}" srcOrd="2" destOrd="0" presId="urn:microsoft.com/office/officeart/2008/layout/VerticalCurvedList"/>
    <dgm:cxn modelId="{A8939B1B-AC3D-41C7-9774-339F8A07E3FF}" type="presParOf" srcId="{16594891-4022-4A75-AD16-D60BA121053A}" destId="{10F18ED3-9A97-462E-BAA1-E46A0384D3D7}" srcOrd="3" destOrd="0" presId="urn:microsoft.com/office/officeart/2008/layout/VerticalCurvedList"/>
    <dgm:cxn modelId="{148A0B0F-0AFD-4A61-89E5-3C010FF7A813}" type="presParOf" srcId="{40FBE730-B0C1-4651-AAE1-CEFF8428EA5D}" destId="{B82DDCEC-F5E0-4C46-9022-1144080A41CC}" srcOrd="1" destOrd="0" presId="urn:microsoft.com/office/officeart/2008/layout/VerticalCurvedList"/>
    <dgm:cxn modelId="{145EAE92-8830-4870-9ED2-5BC1D856CEF2}" type="presParOf" srcId="{40FBE730-B0C1-4651-AAE1-CEFF8428EA5D}" destId="{3C7586D6-4F84-4838-9AB4-253C6F12FB3E}" srcOrd="2" destOrd="0" presId="urn:microsoft.com/office/officeart/2008/layout/VerticalCurvedList"/>
    <dgm:cxn modelId="{DE6AB5C2-9A7C-4269-A421-30B0B6B73E3B}" type="presParOf" srcId="{3C7586D6-4F84-4838-9AB4-253C6F12FB3E}" destId="{E893A0D1-60A2-41CB-B19E-64798C5D2395}" srcOrd="0" destOrd="0" presId="urn:microsoft.com/office/officeart/2008/layout/VerticalCurvedList"/>
    <dgm:cxn modelId="{2A79D697-A67B-4E1C-BD78-05CB206188A2}" type="presParOf" srcId="{40FBE730-B0C1-4651-AAE1-CEFF8428EA5D}" destId="{F5D2CEF9-AF87-4743-90F0-D63D038214A6}" srcOrd="3" destOrd="0" presId="urn:microsoft.com/office/officeart/2008/layout/VerticalCurvedList"/>
    <dgm:cxn modelId="{74CD381F-1B2D-4862-AF67-2C33952061D3}" type="presParOf" srcId="{40FBE730-B0C1-4651-AAE1-CEFF8428EA5D}" destId="{D3A980FA-C9B9-4313-BDDB-433168DD47A7}" srcOrd="4" destOrd="0" presId="urn:microsoft.com/office/officeart/2008/layout/VerticalCurvedList"/>
    <dgm:cxn modelId="{76A70F4E-3B32-46EB-BC1C-F615C81208C0}" type="presParOf" srcId="{D3A980FA-C9B9-4313-BDDB-433168DD47A7}" destId="{213A3136-477F-4C85-83B8-ADE99CDF9B26}" srcOrd="0" destOrd="0" presId="urn:microsoft.com/office/officeart/2008/layout/VerticalCurvedList"/>
    <dgm:cxn modelId="{5159D652-2BCA-40D1-99C1-1A3CB02A3F54}" type="presParOf" srcId="{40FBE730-B0C1-4651-AAE1-CEFF8428EA5D}" destId="{220BDD54-9DD9-416C-89E2-EB9EA0360254}" srcOrd="5" destOrd="0" presId="urn:microsoft.com/office/officeart/2008/layout/VerticalCurvedList"/>
    <dgm:cxn modelId="{40A5AB8B-5F17-43F5-AEDE-4F366D07CE7E}" type="presParOf" srcId="{40FBE730-B0C1-4651-AAE1-CEFF8428EA5D}" destId="{4F393EBD-A53E-42ED-9DC0-3A96FFACFCE7}" srcOrd="6" destOrd="0" presId="urn:microsoft.com/office/officeart/2008/layout/VerticalCurvedList"/>
    <dgm:cxn modelId="{47367716-2C38-477A-9A80-1A3E6CDE2367}" type="presParOf" srcId="{4F393EBD-A53E-42ED-9DC0-3A96FFACFCE7}" destId="{AE481B79-8E1E-4CA1-BAEF-60B6245ACEE5}" srcOrd="0" destOrd="0" presId="urn:microsoft.com/office/officeart/2008/layout/VerticalCurvedList"/>
    <dgm:cxn modelId="{4239EE42-555F-432D-B64E-A5AD0A97AC75}" type="presParOf" srcId="{40FBE730-B0C1-4651-AAE1-CEFF8428EA5D}" destId="{AF11419B-2E0C-477C-ACC1-642339E63841}" srcOrd="7" destOrd="0" presId="urn:microsoft.com/office/officeart/2008/layout/VerticalCurvedList"/>
    <dgm:cxn modelId="{3AA4CC3C-4DFF-4B97-B5F5-D66C30806D5A}" type="presParOf" srcId="{40FBE730-B0C1-4651-AAE1-CEFF8428EA5D}" destId="{2A913D71-A656-45B3-AA70-A824AB14E0E4}" srcOrd="8" destOrd="0" presId="urn:microsoft.com/office/officeart/2008/layout/VerticalCurvedList"/>
    <dgm:cxn modelId="{7A4A5C6F-4257-4511-94D9-3FA6EFD0CD26}" type="presParOf" srcId="{2A913D71-A656-45B3-AA70-A824AB14E0E4}" destId="{14148C1A-3730-4909-9693-887FE02EDDCB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E623F-5F95-468E-BAAF-7F679FF77860}">
      <dsp:nvSpPr>
        <dsp:cNvPr id="0" name=""/>
        <dsp:cNvSpPr/>
      </dsp:nvSpPr>
      <dsp:spPr>
        <a:xfrm>
          <a:off x="-5695971" y="-872390"/>
          <a:ext cx="6785422" cy="678542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49C03-33EC-4D4F-8D58-2524F5F4ADCB}">
      <dsp:nvSpPr>
        <dsp:cNvPr id="0" name=""/>
        <dsp:cNvSpPr/>
      </dsp:nvSpPr>
      <dsp:spPr>
        <a:xfrm>
          <a:off x="353601" y="229147"/>
          <a:ext cx="7011302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1350 PARTICIPANTS</a:t>
          </a:r>
        </a:p>
      </dsp:txBody>
      <dsp:txXfrm>
        <a:off x="353601" y="229147"/>
        <a:ext cx="7011302" cy="458093"/>
      </dsp:txXfrm>
    </dsp:sp>
    <dsp:sp modelId="{913D8AD1-475B-4CA4-A5E0-8489FF0884D5}">
      <dsp:nvSpPr>
        <dsp:cNvPr id="0" name=""/>
        <dsp:cNvSpPr/>
      </dsp:nvSpPr>
      <dsp:spPr>
        <a:xfrm>
          <a:off x="67292" y="171885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30CB-C144-446B-9864-D16E79DF545B}">
      <dsp:nvSpPr>
        <dsp:cNvPr id="0" name=""/>
        <dsp:cNvSpPr/>
      </dsp:nvSpPr>
      <dsp:spPr>
        <a:xfrm>
          <a:off x="768445" y="916691"/>
          <a:ext cx="6596457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132 STATES</a:t>
          </a:r>
        </a:p>
      </dsp:txBody>
      <dsp:txXfrm>
        <a:off x="768445" y="916691"/>
        <a:ext cx="6596457" cy="458093"/>
      </dsp:txXfrm>
    </dsp:sp>
    <dsp:sp modelId="{DB850FF0-5A23-41AF-AC1C-5938A2D72F75}">
      <dsp:nvSpPr>
        <dsp:cNvPr id="0" name=""/>
        <dsp:cNvSpPr/>
      </dsp:nvSpPr>
      <dsp:spPr>
        <a:xfrm>
          <a:off x="482137" y="859429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F57A3-5C50-4DCF-8EAC-11D5A3B1E31D}">
      <dsp:nvSpPr>
        <dsp:cNvPr id="0" name=""/>
        <dsp:cNvSpPr/>
      </dsp:nvSpPr>
      <dsp:spPr>
        <a:xfrm>
          <a:off x="995778" y="1603730"/>
          <a:ext cx="6369124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>
              <a:latin typeface="Arial Narrow" panose="020B0606020202030204" pitchFamily="34" charset="0"/>
            </a:rPr>
            <a:t>7 UN BODIES AND AGENCIES</a:t>
          </a:r>
          <a:endParaRPr lang="en-GB" sz="2500" b="1" kern="1200">
            <a:latin typeface="Arial Narrow" panose="020B0606020202030204" pitchFamily="34" charset="0"/>
          </a:endParaRPr>
        </a:p>
      </dsp:txBody>
      <dsp:txXfrm>
        <a:off x="995778" y="1603730"/>
        <a:ext cx="6369124" cy="458093"/>
      </dsp:txXfrm>
    </dsp:sp>
    <dsp:sp modelId="{C6F4A019-D06B-4835-AB0F-7A0FB1BF46AA}">
      <dsp:nvSpPr>
        <dsp:cNvPr id="0" name=""/>
        <dsp:cNvSpPr/>
      </dsp:nvSpPr>
      <dsp:spPr>
        <a:xfrm>
          <a:off x="709470" y="1546468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61D09-F5F1-47DB-90B2-C176D1578B72}">
      <dsp:nvSpPr>
        <dsp:cNvPr id="0" name=""/>
        <dsp:cNvSpPr/>
      </dsp:nvSpPr>
      <dsp:spPr>
        <a:xfrm>
          <a:off x="1068364" y="2291274"/>
          <a:ext cx="6296539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16 INTERGOVERNMENTAL ORGANIZATIONS</a:t>
          </a:r>
        </a:p>
      </dsp:txBody>
      <dsp:txXfrm>
        <a:off x="1068364" y="2291274"/>
        <a:ext cx="6296539" cy="458093"/>
      </dsp:txXfrm>
    </dsp:sp>
    <dsp:sp modelId="{62655D29-2968-48BE-9C83-D14E19A4F637}">
      <dsp:nvSpPr>
        <dsp:cNvPr id="0" name=""/>
        <dsp:cNvSpPr/>
      </dsp:nvSpPr>
      <dsp:spPr>
        <a:xfrm>
          <a:off x="782055" y="2234012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5175-DD0D-44BE-9EBD-70A1DFC3DBDA}">
      <dsp:nvSpPr>
        <dsp:cNvPr id="0" name=""/>
        <dsp:cNvSpPr/>
      </dsp:nvSpPr>
      <dsp:spPr>
        <a:xfrm>
          <a:off x="995778" y="2978817"/>
          <a:ext cx="6369124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80 NGOs</a:t>
          </a:r>
        </a:p>
      </dsp:txBody>
      <dsp:txXfrm>
        <a:off x="995778" y="2978817"/>
        <a:ext cx="6369124" cy="458093"/>
      </dsp:txXfrm>
    </dsp:sp>
    <dsp:sp modelId="{6260C988-E9ED-43F5-92C3-7AD70C3C35EF}">
      <dsp:nvSpPr>
        <dsp:cNvPr id="0" name=""/>
        <dsp:cNvSpPr/>
      </dsp:nvSpPr>
      <dsp:spPr>
        <a:xfrm>
          <a:off x="709470" y="2921556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E1449-1102-4DE3-8D18-FC100239A2B4}">
      <dsp:nvSpPr>
        <dsp:cNvPr id="0" name=""/>
        <dsp:cNvSpPr/>
      </dsp:nvSpPr>
      <dsp:spPr>
        <a:xfrm>
          <a:off x="768445" y="3665857"/>
          <a:ext cx="6596457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120 SIDE EVENTS</a:t>
          </a:r>
        </a:p>
      </dsp:txBody>
      <dsp:txXfrm>
        <a:off x="768445" y="3665857"/>
        <a:ext cx="6596457" cy="458093"/>
      </dsp:txXfrm>
    </dsp:sp>
    <dsp:sp modelId="{EAA83EA8-34FF-4947-9096-E530033EF12E}">
      <dsp:nvSpPr>
        <dsp:cNvPr id="0" name=""/>
        <dsp:cNvSpPr/>
      </dsp:nvSpPr>
      <dsp:spPr>
        <a:xfrm>
          <a:off x="482137" y="3608595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DB34-B1EC-4B51-9334-D1840E041D86}">
      <dsp:nvSpPr>
        <dsp:cNvPr id="0" name=""/>
        <dsp:cNvSpPr/>
      </dsp:nvSpPr>
      <dsp:spPr>
        <a:xfrm>
          <a:off x="353601" y="4353400"/>
          <a:ext cx="7011302" cy="45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Arial Narrow" panose="020B0606020202030204" pitchFamily="34" charset="0"/>
            </a:rPr>
            <a:t>4 RESOLUTIONS AND 6 DECISIONS</a:t>
          </a:r>
        </a:p>
      </dsp:txBody>
      <dsp:txXfrm>
        <a:off x="353601" y="4353400"/>
        <a:ext cx="7011302" cy="458093"/>
      </dsp:txXfrm>
    </dsp:sp>
    <dsp:sp modelId="{4F0C234E-ECA5-43A9-90B5-A83AF5809031}">
      <dsp:nvSpPr>
        <dsp:cNvPr id="0" name=""/>
        <dsp:cNvSpPr/>
      </dsp:nvSpPr>
      <dsp:spPr>
        <a:xfrm>
          <a:off x="67292" y="4296139"/>
          <a:ext cx="572616" cy="572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88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DAB0-A7A6-4A2A-9F1A-453D1E1BD51E}">
      <dsp:nvSpPr>
        <dsp:cNvPr id="0" name=""/>
        <dsp:cNvSpPr/>
      </dsp:nvSpPr>
      <dsp:spPr>
        <a:xfrm>
          <a:off x="-4061821" y="-623451"/>
          <a:ext cx="4840227" cy="4840227"/>
        </a:xfrm>
        <a:prstGeom prst="blockArc">
          <a:avLst>
            <a:gd name="adj1" fmla="val 18900000"/>
            <a:gd name="adj2" fmla="val 2700000"/>
            <a:gd name="adj3" fmla="val 539"/>
          </a:avLst>
        </a:prstGeom>
        <a:noFill/>
        <a:ln w="12700" cap="flat" cmpd="sng" algn="ctr">
          <a:solidFill>
            <a:srgbClr val="1A8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DCEC-F5E0-4C46-9022-1144080A41CC}">
      <dsp:nvSpPr>
        <dsp:cNvPr id="0" name=""/>
        <dsp:cNvSpPr/>
      </dsp:nvSpPr>
      <dsp:spPr>
        <a:xfrm>
          <a:off x="407880" y="276254"/>
          <a:ext cx="6188946" cy="552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8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March 2019 </a:t>
          </a:r>
          <a:r>
            <a:rPr lang="en-US" sz="20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– Adoption of the Ministerial Declaration</a:t>
          </a:r>
          <a:endParaRPr lang="en-GB" sz="20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07880" y="276254"/>
        <a:ext cx="6188946" cy="552796"/>
      </dsp:txXfrm>
    </dsp:sp>
    <dsp:sp modelId="{E893A0D1-60A2-41CB-B19E-64798C5D2395}">
      <dsp:nvSpPr>
        <dsp:cNvPr id="0" name=""/>
        <dsp:cNvSpPr/>
      </dsp:nvSpPr>
      <dsp:spPr>
        <a:xfrm>
          <a:off x="62382" y="207155"/>
          <a:ext cx="690996" cy="690996"/>
        </a:xfrm>
        <a:prstGeom prst="ellipse">
          <a:avLst/>
        </a:prstGeom>
        <a:solidFill>
          <a:srgbClr val="1D8E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CEF9-AF87-4743-90F0-D63D038214A6}">
      <dsp:nvSpPr>
        <dsp:cNvPr id="0" name=""/>
        <dsp:cNvSpPr/>
      </dsp:nvSpPr>
      <dsp:spPr>
        <a:xfrm>
          <a:off x="724811" y="1105593"/>
          <a:ext cx="5872015" cy="552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8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2019, 2020, 2021, 2022 </a:t>
          </a:r>
          <a:r>
            <a:rPr lang="en-US" sz="20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– Thematic Discussions</a:t>
          </a:r>
          <a:endParaRPr lang="en-GB" sz="20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24811" y="1105593"/>
        <a:ext cx="5872015" cy="552796"/>
      </dsp:txXfrm>
    </dsp:sp>
    <dsp:sp modelId="{213A3136-477F-4C85-83B8-ADE99CDF9B26}">
      <dsp:nvSpPr>
        <dsp:cNvPr id="0" name=""/>
        <dsp:cNvSpPr/>
      </dsp:nvSpPr>
      <dsp:spPr>
        <a:xfrm>
          <a:off x="379313" y="1036494"/>
          <a:ext cx="690996" cy="690996"/>
        </a:xfrm>
        <a:prstGeom prst="ellipse">
          <a:avLst/>
        </a:prstGeom>
        <a:solidFill>
          <a:srgbClr val="1D8E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DD54-9DD9-416C-89E2-EB9EA0360254}">
      <dsp:nvSpPr>
        <dsp:cNvPr id="0" name=""/>
        <dsp:cNvSpPr/>
      </dsp:nvSpPr>
      <dsp:spPr>
        <a:xfrm>
          <a:off x="724811" y="1934933"/>
          <a:ext cx="5872015" cy="552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8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2024</a:t>
          </a:r>
          <a:r>
            <a:rPr lang="en-GB" sz="20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– Mid-term review</a:t>
          </a:r>
        </a:p>
      </dsp:txBody>
      <dsp:txXfrm>
        <a:off x="724811" y="1934933"/>
        <a:ext cx="5872015" cy="552796"/>
      </dsp:txXfrm>
    </dsp:sp>
    <dsp:sp modelId="{AE481B79-8E1E-4CA1-BAEF-60B6245ACEE5}">
      <dsp:nvSpPr>
        <dsp:cNvPr id="0" name=""/>
        <dsp:cNvSpPr/>
      </dsp:nvSpPr>
      <dsp:spPr>
        <a:xfrm>
          <a:off x="379313" y="1865833"/>
          <a:ext cx="690996" cy="690996"/>
        </a:xfrm>
        <a:prstGeom prst="ellipse">
          <a:avLst/>
        </a:prstGeom>
        <a:solidFill>
          <a:srgbClr val="1D8E76"/>
        </a:solidFill>
        <a:ln w="12700" cap="flat" cmpd="sng" algn="ctr">
          <a:solidFill>
            <a:srgbClr val="93B9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419B-2E0C-477C-ACC1-642339E63841}">
      <dsp:nvSpPr>
        <dsp:cNvPr id="0" name=""/>
        <dsp:cNvSpPr/>
      </dsp:nvSpPr>
      <dsp:spPr>
        <a:xfrm>
          <a:off x="407880" y="2764272"/>
          <a:ext cx="6188946" cy="552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83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2029</a:t>
          </a:r>
          <a:r>
            <a:rPr lang="en-GB" sz="20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– Re</a:t>
          </a:r>
          <a:r>
            <a:rPr lang="en-US" sz="20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view progress in implementing all international drug policies</a:t>
          </a:r>
          <a:endParaRPr lang="en-GB" sz="20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07880" y="2764272"/>
        <a:ext cx="6188946" cy="552796"/>
      </dsp:txXfrm>
    </dsp:sp>
    <dsp:sp modelId="{14148C1A-3730-4909-9693-887FE02EDDCB}">
      <dsp:nvSpPr>
        <dsp:cNvPr id="0" name=""/>
        <dsp:cNvSpPr/>
      </dsp:nvSpPr>
      <dsp:spPr>
        <a:xfrm>
          <a:off x="62382" y="2695172"/>
          <a:ext cx="690996" cy="690996"/>
        </a:xfrm>
        <a:prstGeom prst="ellipse">
          <a:avLst/>
        </a:prstGeom>
        <a:solidFill>
          <a:srgbClr val="1D8E76"/>
        </a:solidFill>
        <a:ln w="12700" cap="flat" cmpd="sng" algn="ctr">
          <a:solidFill>
            <a:srgbClr val="93B9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A39D011-D744-4A3E-AE1A-6C083679C80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591996B-2095-40D7-B89F-C1EDF1B26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7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5138534-8072-42F8-9967-788EC83BEFFF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0660AD1-7D69-40A9-B7F8-C46C3AE59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9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0AD1-7D69-40A9-B7F8-C46C3AE598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8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D652-D459-4CAD-9A73-F03C215BDC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D652-D459-4CAD-9A73-F03C215BDC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9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0AD1-7D69-40A9-B7F8-C46C3AE598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5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950913"/>
            <a:ext cx="5967413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75" y="4521196"/>
            <a:ext cx="5965790" cy="5620282"/>
          </a:xfrm>
        </p:spPr>
        <p:txBody>
          <a:bodyPr/>
          <a:lstStyle/>
          <a:p>
            <a:pPr algn="just"/>
            <a:endParaRPr lang="en-US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1661">
              <a:defRPr/>
            </a:pPr>
            <a:fld id="{2DE107DD-F9DF-F647-9523-7EB62763F58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341661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01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4784836"/>
            <a:ext cx="5965825" cy="3914864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D652-D459-4CAD-9A73-F03C215BDC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3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0AD1-7D69-40A9-B7F8-C46C3AE598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0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D652-D459-4CAD-9A73-F03C215BDC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5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9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7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3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3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8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D657-9A17-45F4-9133-7CE3E0241B7A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E785-8A1E-462A-83DF-26521262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unodc.org/2019MDFollow-Up" TargetMode="External"/><Relationship Id="rId4" Type="http://schemas.openxmlformats.org/officeDocument/2006/relationships/hyperlink" Target="http://cnd.unodc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at a conference&#10;&#10;Description automatically generated with medium confidence">
            <a:extLst>
              <a:ext uri="{FF2B5EF4-FFF2-40B4-BE49-F238E27FC236}">
                <a16:creationId xmlns:a16="http://schemas.microsoft.com/office/drawing/2014/main" id="{4284F759-E484-4947-85B1-E0D34EB94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92000" cy="51845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B031F-EEED-482B-8195-E572C1756C7B}"/>
              </a:ext>
            </a:extLst>
          </p:cNvPr>
          <p:cNvSpPr/>
          <p:nvPr/>
        </p:nvSpPr>
        <p:spPr>
          <a:xfrm>
            <a:off x="0" y="-87684"/>
            <a:ext cx="12192000" cy="1212428"/>
          </a:xfrm>
          <a:prstGeom prst="rect">
            <a:avLst/>
          </a:prstGeom>
          <a:solidFill>
            <a:srgbClr val="1D8E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sz="28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sz="28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3200" b="1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en-US" altLang="zh-CN" sz="3200" b="1">
                <a:solidFill>
                  <a:schemeClr val="bg1"/>
                </a:solidFill>
                <a:latin typeface="Arial Narrow" panose="020B0606020202030204" pitchFamily="34" charset="0"/>
              </a:rPr>
              <a:t>CONOMIC</a:t>
            </a:r>
            <a:r>
              <a:rPr lang="en-GB" sz="3200" b="1">
                <a:solidFill>
                  <a:schemeClr val="bg1"/>
                </a:solidFill>
                <a:latin typeface="Arial Narrow" panose="020B0606020202030204" pitchFamily="34" charset="0"/>
              </a:rPr>
              <a:t> AND SOCIAL COUNCIL MANAGEMENT SEGMENT MEETING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Arial Narrow" panose="020B0606020202030204" pitchFamily="34" charset="0"/>
              </a:rPr>
              <a:t>Item 19: Social and Human Rights Questions, (d): Narcotic drugs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Arial Narrow" panose="020B0606020202030204" pitchFamily="34" charset="0"/>
              </a:rPr>
              <a:t>8 June 2022</a:t>
            </a:r>
          </a:p>
          <a:p>
            <a:endParaRPr lang="en-GB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8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52DBF-5465-4E7D-9EDB-04B23F05E1A2}"/>
              </a:ext>
            </a:extLst>
          </p:cNvPr>
          <p:cNvSpPr/>
          <p:nvPr/>
        </p:nvSpPr>
        <p:spPr>
          <a:xfrm>
            <a:off x="0" y="5645572"/>
            <a:ext cx="12192000" cy="1203867"/>
          </a:xfrm>
          <a:prstGeom prst="rect">
            <a:avLst/>
          </a:prstGeom>
          <a:solidFill>
            <a:srgbClr val="1876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Narrow" panose="020B0606020202030204" pitchFamily="34" charset="0"/>
              </a:rPr>
              <a:t>H.E. Mr. </a:t>
            </a:r>
            <a:r>
              <a:rPr lang="en-US" sz="4000" b="1" err="1">
                <a:solidFill>
                  <a:schemeClr val="bg1"/>
                </a:solidFill>
                <a:latin typeface="Arial Narrow" panose="020B0606020202030204" pitchFamily="34" charset="0"/>
              </a:rPr>
              <a:t>Ghislain</a:t>
            </a:r>
            <a:r>
              <a:rPr lang="en-US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latin typeface="Arial Narrow" panose="020B0606020202030204" pitchFamily="34" charset="0"/>
              </a:rPr>
              <a:t>D’Hoop</a:t>
            </a:r>
            <a:endParaRPr lang="en-US" sz="40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 Narrow" panose="020B0606020202030204" pitchFamily="34" charset="0"/>
              </a:rPr>
              <a:t>Chair of the Commission on Narcotic Drugs at its sixty-</a:t>
            </a:r>
            <a:r>
              <a:rPr lang="en-US" sz="2800" b="1" err="1">
                <a:solidFill>
                  <a:schemeClr val="bg1"/>
                </a:solidFill>
                <a:latin typeface="Arial Narrow" panose="020B0606020202030204" pitchFamily="34" charset="0"/>
              </a:rPr>
              <a:t>fitfh</a:t>
            </a:r>
            <a:r>
              <a:rPr lang="en-US" sz="2800" b="1">
                <a:solidFill>
                  <a:schemeClr val="bg1"/>
                </a:solidFill>
                <a:latin typeface="Arial Narrow" panose="020B0606020202030204" pitchFamily="34" charset="0"/>
              </a:rPr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14615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D2BCA4-9EC1-4CEF-92C9-B766EB65A71D}"/>
              </a:ext>
            </a:extLst>
          </p:cNvPr>
          <p:cNvSpPr txBox="1"/>
          <p:nvPr/>
        </p:nvSpPr>
        <p:spPr>
          <a:xfrm>
            <a:off x="4116524" y="2708920"/>
            <a:ext cx="395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Arial Narrow" panose="020B0606020202030204" pitchFamily="34" charset="0"/>
              </a:rPr>
              <a:t>Thank you!</a:t>
            </a:r>
          </a:p>
        </p:txBody>
      </p:sp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963248F-FDF5-40E7-A32D-A687868D4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13036" r="1" b="14157"/>
          <a:stretch/>
        </p:blipFill>
        <p:spPr>
          <a:xfrm>
            <a:off x="0" y="0"/>
            <a:ext cx="12203235" cy="20867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8A708-0AF8-4F2B-ABD8-00CA9F948081}"/>
              </a:ext>
            </a:extLst>
          </p:cNvPr>
          <p:cNvSpPr txBox="1"/>
          <p:nvPr/>
        </p:nvSpPr>
        <p:spPr>
          <a:xfrm>
            <a:off x="2648617" y="4649350"/>
            <a:ext cx="2592288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400">
                <a:solidFill>
                  <a:srgbClr val="00524D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400" u="sng">
                <a:solidFill>
                  <a:srgbClr val="00524D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cnd.unodc.org</a:t>
            </a:r>
            <a:r>
              <a:rPr lang="en-US" sz="2400" u="sng">
                <a:solidFill>
                  <a:srgbClr val="0052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400"/>
              </a:spcBef>
            </a:pPr>
            <a:r>
              <a:rPr lang="en-US" sz="2400">
                <a:solidFill>
                  <a:srgbClr val="0052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@CND_tweets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F364D-91F4-40AC-BD4B-AE7E0C4FBE7A}"/>
              </a:ext>
            </a:extLst>
          </p:cNvPr>
          <p:cNvSpPr txBox="1"/>
          <p:nvPr/>
        </p:nvSpPr>
        <p:spPr>
          <a:xfrm>
            <a:off x="6023248" y="4420374"/>
            <a:ext cx="410445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400">
                <a:solidFill>
                  <a:srgbClr val="0052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@ungass2016 </a:t>
            </a:r>
          </a:p>
          <a:p>
            <a:pPr algn="ctr">
              <a:spcBef>
                <a:spcPts val="400"/>
              </a:spcBef>
            </a:pPr>
            <a:r>
              <a:rPr lang="en-US" sz="2400">
                <a:solidFill>
                  <a:srgbClr val="00524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www.unodc.org/2019MDFollow-Up</a:t>
            </a:r>
            <a:r>
              <a:rPr lang="en-US" sz="2400">
                <a:solidFill>
                  <a:srgbClr val="0052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E2FC0-0988-4D03-85CB-8E8700FA9865}"/>
              </a:ext>
            </a:extLst>
          </p:cNvPr>
          <p:cNvSpPr/>
          <p:nvPr/>
        </p:nvSpPr>
        <p:spPr>
          <a:xfrm>
            <a:off x="1793522" y="4118389"/>
            <a:ext cx="8604956" cy="1944216"/>
          </a:xfrm>
          <a:prstGeom prst="rect">
            <a:avLst/>
          </a:prstGeom>
          <a:noFill/>
          <a:ln>
            <a:solidFill>
              <a:srgbClr val="187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6D4D5F9E-8793-424D-9380-2F3CAA6CA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6623947"/>
            <a:ext cx="12192000" cy="2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CC7F25C-CC50-4E8E-ACCB-1B05A11E6BAA}"/>
              </a:ext>
            </a:extLst>
          </p:cNvPr>
          <p:cNvSpPr/>
          <p:nvPr/>
        </p:nvSpPr>
        <p:spPr>
          <a:xfrm>
            <a:off x="24726" y="2094728"/>
            <a:ext cx="4766553" cy="627134"/>
          </a:xfrm>
          <a:prstGeom prst="rect">
            <a:avLst/>
          </a:prstGeom>
          <a:solidFill>
            <a:srgbClr val="00CC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Arial Narrow" panose="020B0606020202030204" pitchFamily="34" charset="0"/>
              </a:rPr>
              <a:t>65</a:t>
            </a:r>
            <a:r>
              <a:rPr lang="en-GB" sz="2400" b="1" baseline="30000">
                <a:solidFill>
                  <a:srgbClr val="002060"/>
                </a:solidFill>
                <a:latin typeface="Arial Narrow" panose="020B0606020202030204" pitchFamily="34" charset="0"/>
              </a:rPr>
              <a:t>th</a:t>
            </a:r>
            <a:r>
              <a:rPr lang="en-GB" sz="2400" b="1">
                <a:solidFill>
                  <a:srgbClr val="002060"/>
                </a:solidFill>
                <a:latin typeface="Arial Narrow" panose="020B0606020202030204" pitchFamily="34" charset="0"/>
              </a:rPr>
              <a:t> session: 14-18 March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9FE2F3-E3AA-405C-B594-F309DFBEF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05750"/>
              </p:ext>
            </p:extLst>
          </p:nvPr>
        </p:nvGraphicFramePr>
        <p:xfrm>
          <a:off x="4771039" y="1916832"/>
          <a:ext cx="7432196" cy="504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8E8A81F-5C37-4FAC-AF31-C7D067C79B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13036" r="1" b="14157"/>
          <a:stretch/>
        </p:blipFill>
        <p:spPr>
          <a:xfrm>
            <a:off x="0" y="0"/>
            <a:ext cx="12203235" cy="2086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B767C9-5FDB-4ABB-913C-91BA07C60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24" y="2721862"/>
            <a:ext cx="3685401" cy="40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9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5A901-9510-4E11-B404-AE82B4BF8B5E}"/>
              </a:ext>
            </a:extLst>
          </p:cNvPr>
          <p:cNvSpPr txBox="1"/>
          <p:nvPr/>
        </p:nvSpPr>
        <p:spPr>
          <a:xfrm>
            <a:off x="0" y="90316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>
                <a:latin typeface="Arial Narrow" panose="020B0606020202030204" pitchFamily="34" charset="0"/>
                <a:ea typeface="+mj-ea"/>
                <a:cs typeface="+mj-cs"/>
              </a:rPr>
              <a:t>RESOLUTIONS </a:t>
            </a:r>
            <a:r>
              <a:rPr lang="en-GB" sz="3200" b="1" u="sng">
                <a:latin typeface="Arial Narrow" panose="020B0606020202030204" pitchFamily="34" charset="0"/>
              </a:rPr>
              <a:t>ADOPTED AT THE </a:t>
            </a:r>
            <a:r>
              <a:rPr lang="de-DE" sz="3200" b="1" u="sng">
                <a:latin typeface="Arial Narrow" panose="020B0606020202030204" pitchFamily="34" charset="0"/>
                <a:ea typeface="+mj-ea"/>
                <a:cs typeface="+mj-cs"/>
              </a:rPr>
              <a:t>65th CND</a:t>
            </a:r>
            <a:r>
              <a:rPr lang="en-GB" sz="3200" b="1" u="sng"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0B17E76-AD14-41F6-8211-D2CDD79A891A}"/>
              </a:ext>
            </a:extLst>
          </p:cNvPr>
          <p:cNvGrpSpPr/>
          <p:nvPr/>
        </p:nvGrpSpPr>
        <p:grpSpPr>
          <a:xfrm>
            <a:off x="86497" y="1745432"/>
            <a:ext cx="12019006" cy="4701801"/>
            <a:chOff x="767408" y="844075"/>
            <a:chExt cx="10819740" cy="26419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88FE06-C7EE-40EC-B4CB-276AD682A4EF}"/>
                </a:ext>
              </a:extLst>
            </p:cNvPr>
            <p:cNvGrpSpPr/>
            <p:nvPr/>
          </p:nvGrpSpPr>
          <p:grpSpPr>
            <a:xfrm>
              <a:off x="767408" y="844075"/>
              <a:ext cx="10801200" cy="615608"/>
              <a:chOff x="767408" y="759590"/>
              <a:chExt cx="10801200" cy="61560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C5DE95-E482-4650-8F89-877B86F5BA89}"/>
                  </a:ext>
                </a:extLst>
              </p:cNvPr>
              <p:cNvSpPr/>
              <p:nvPr/>
            </p:nvSpPr>
            <p:spPr>
              <a:xfrm>
                <a:off x="1847528" y="764704"/>
                <a:ext cx="9721080" cy="610494"/>
              </a:xfrm>
              <a:prstGeom prst="rect">
                <a:avLst/>
              </a:prstGeom>
              <a:solidFill>
                <a:srgbClr val="E7EDE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/>
                <a:r>
                  <a:rPr lang="en-US" sz="2000" b="1">
                    <a:latin typeface="Arial Narrow" panose="020B0606020202030204" pitchFamily="34" charset="0"/>
                  </a:rPr>
                  <a:t>Promoting alternative development as a development-oriented drug control strategy, taking into account measures to protect the environment</a:t>
                </a:r>
                <a:r>
                  <a:rPr lang="en-US" altLang="zh-CN" sz="2000"/>
                  <a:t> </a:t>
                </a:r>
                <a:endParaRPr lang="en-US" sz="2000"/>
              </a:p>
              <a:p>
                <a:pPr lvl="0" algn="just">
                  <a:lnSpc>
                    <a:spcPct val="90000"/>
                  </a:lnSpc>
                  <a:spcAft>
                    <a:spcPts val="0"/>
                  </a:spcAft>
                </a:pPr>
                <a:endParaRPr lang="en-GB" b="1" u="sng">
                  <a:solidFill>
                    <a:schemeClr val="tx1"/>
                  </a:solidFill>
                  <a:latin typeface="Arial Narrow" panose="020B0606020202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5F80626-EF8B-40D0-8175-5DFD83D6E22D}"/>
                  </a:ext>
                </a:extLst>
              </p:cNvPr>
              <p:cNvSpPr/>
              <p:nvPr/>
            </p:nvSpPr>
            <p:spPr>
              <a:xfrm>
                <a:off x="767408" y="759590"/>
                <a:ext cx="931802" cy="285240"/>
              </a:xfrm>
              <a:prstGeom prst="roundRect">
                <a:avLst/>
              </a:prstGeom>
              <a:solidFill>
                <a:srgbClr val="1A8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 Narrow" panose="020B0606020202030204" pitchFamily="34" charset="0"/>
                  </a:rPr>
                  <a:t>65/1</a:t>
                </a:r>
                <a:endParaRPr lang="en-GB" sz="16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EC92C26-805A-4117-9AB1-62E7296DA102}"/>
                </a:ext>
              </a:extLst>
            </p:cNvPr>
            <p:cNvGrpSpPr/>
            <p:nvPr/>
          </p:nvGrpSpPr>
          <p:grpSpPr>
            <a:xfrm>
              <a:off x="767408" y="1511897"/>
              <a:ext cx="10819740" cy="605940"/>
              <a:chOff x="767408" y="714644"/>
              <a:chExt cx="10819740" cy="605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7BFF9C3-DBC4-440C-9484-B08AEB0F4B23}"/>
                  </a:ext>
                </a:extLst>
              </p:cNvPr>
              <p:cNvSpPr/>
              <p:nvPr/>
            </p:nvSpPr>
            <p:spPr>
              <a:xfrm>
                <a:off x="1866068" y="736442"/>
                <a:ext cx="9721080" cy="584142"/>
              </a:xfrm>
              <a:prstGeom prst="rect">
                <a:avLst/>
              </a:prstGeom>
              <a:solidFill>
                <a:srgbClr val="E7EDE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/>
                <a:r>
                  <a:rPr lang="en-US" sz="2000" b="1">
                    <a:latin typeface="Arial Narrow" panose="020B0606020202030204" pitchFamily="34" charset="0"/>
                  </a:rPr>
                  <a:t>Strengthening international cooperation to address the links between illicit drug trafficking and illicit firearms trafficking</a:t>
                </a:r>
                <a:endParaRPr lang="en-GB" sz="2000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FCEE899-5D3B-4520-A866-F064E8A3D97A}"/>
                  </a:ext>
                </a:extLst>
              </p:cNvPr>
              <p:cNvSpPr/>
              <p:nvPr/>
            </p:nvSpPr>
            <p:spPr>
              <a:xfrm>
                <a:off x="767408" y="714644"/>
                <a:ext cx="933347" cy="285220"/>
              </a:xfrm>
              <a:prstGeom prst="roundRect">
                <a:avLst/>
              </a:prstGeom>
              <a:solidFill>
                <a:srgbClr val="1A8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 Narrow" panose="020B0606020202030204" pitchFamily="34" charset="0"/>
                  </a:rPr>
                  <a:t>65/2</a:t>
                </a:r>
                <a:endParaRPr lang="en-GB" sz="16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9435CA6-873D-49E3-8D26-A09BF53592F9}"/>
                </a:ext>
              </a:extLst>
            </p:cNvPr>
            <p:cNvGrpSpPr/>
            <p:nvPr/>
          </p:nvGrpSpPr>
          <p:grpSpPr>
            <a:xfrm>
              <a:off x="767408" y="2202394"/>
              <a:ext cx="10801200" cy="605298"/>
              <a:chOff x="767408" y="673310"/>
              <a:chExt cx="10801200" cy="60529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9A1C0BB-7531-4933-84B1-48F965F212E6}"/>
                  </a:ext>
                </a:extLst>
              </p:cNvPr>
              <p:cNvSpPr/>
              <p:nvPr/>
            </p:nvSpPr>
            <p:spPr>
              <a:xfrm>
                <a:off x="1847528" y="673310"/>
                <a:ext cx="9721080" cy="605298"/>
              </a:xfrm>
              <a:prstGeom prst="rect">
                <a:avLst/>
              </a:prstGeom>
              <a:solidFill>
                <a:srgbClr val="E7EDE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/>
                <a:r>
                  <a:rPr lang="en-US" sz="2000" b="1">
                    <a:latin typeface="Arial Narrow" panose="020B0606020202030204" pitchFamily="34" charset="0"/>
                  </a:rPr>
                  <a:t>Intensifying efforts to address the diversion of non-scheduled chemicals frequently used in the illicit manufacture of drugs and the proliferation of designer precursors</a:t>
                </a:r>
                <a:endParaRPr lang="en-GB" sz="2000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7E18E81A-9B71-40F5-96A1-E5FD74A821BA}"/>
                  </a:ext>
                </a:extLst>
              </p:cNvPr>
              <p:cNvSpPr/>
              <p:nvPr/>
            </p:nvSpPr>
            <p:spPr>
              <a:xfrm>
                <a:off x="767408" y="675652"/>
                <a:ext cx="933347" cy="285220"/>
              </a:xfrm>
              <a:prstGeom prst="roundRect">
                <a:avLst/>
              </a:prstGeom>
              <a:solidFill>
                <a:srgbClr val="1A8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 Narrow" panose="020B0606020202030204" pitchFamily="34" charset="0"/>
                  </a:rPr>
                  <a:t>64/3</a:t>
                </a:r>
                <a:endParaRPr lang="en-GB" sz="16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A66932E-0C75-4587-AF05-1D0D426E56ED}"/>
                </a:ext>
              </a:extLst>
            </p:cNvPr>
            <p:cNvGrpSpPr/>
            <p:nvPr/>
          </p:nvGrpSpPr>
          <p:grpSpPr>
            <a:xfrm>
              <a:off x="780302" y="2893189"/>
              <a:ext cx="10788306" cy="592826"/>
              <a:chOff x="767407" y="638489"/>
              <a:chExt cx="10788306" cy="5928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B01E7C5-AA29-4406-8D66-25D16068E8F4}"/>
                  </a:ext>
                </a:extLst>
              </p:cNvPr>
              <p:cNvSpPr/>
              <p:nvPr/>
            </p:nvSpPr>
            <p:spPr>
              <a:xfrm>
                <a:off x="1834633" y="638489"/>
                <a:ext cx="9721080" cy="592826"/>
              </a:xfrm>
              <a:prstGeom prst="rect">
                <a:avLst/>
              </a:prstGeom>
              <a:solidFill>
                <a:srgbClr val="E7EDE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/>
                <a:r>
                  <a:rPr lang="en-US" sz="2000" b="1">
                    <a:latin typeface="Arial Narrow" panose="020B0606020202030204" pitchFamily="34" charset="0"/>
                  </a:rPr>
                  <a:t>Promoting comprehensive and scientific evidence-based early prevention</a:t>
                </a: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C8C8459-6A76-492F-831C-56B8FACCD2BD}"/>
                  </a:ext>
                </a:extLst>
              </p:cNvPr>
              <p:cNvSpPr/>
              <p:nvPr/>
            </p:nvSpPr>
            <p:spPr>
              <a:xfrm>
                <a:off x="767407" y="667484"/>
                <a:ext cx="933347" cy="285220"/>
              </a:xfrm>
              <a:prstGeom prst="roundRect">
                <a:avLst/>
              </a:prstGeom>
              <a:solidFill>
                <a:srgbClr val="1A8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 Narrow" panose="020B0606020202030204" pitchFamily="34" charset="0"/>
                  </a:rPr>
                  <a:t>64/4</a:t>
                </a:r>
                <a:endParaRPr lang="en-GB" sz="1600" b="1"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731531-A0C0-42F2-BD8E-886BEC0D1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48" y="2363983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ustainable Development Goal 8: Decent Work and Economic Growth">
            <a:extLst>
              <a:ext uri="{FF2B5EF4-FFF2-40B4-BE49-F238E27FC236}">
                <a16:creationId xmlns:a16="http://schemas.microsoft.com/office/drawing/2014/main" id="{0E1D59CB-4F06-4E76-B808-5C590D58D9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50" y="2371392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ustainable Development Goal 16: Peace, Justice and Strong Institutions">
            <a:extLst>
              <a:ext uri="{FF2B5EF4-FFF2-40B4-BE49-F238E27FC236}">
                <a16:creationId xmlns:a16="http://schemas.microsoft.com/office/drawing/2014/main" id="{3762C532-FC7D-4175-AE8D-6390233188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10" y="2365471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ustainable Development Goal 17: Partnerships for the Goals">
            <a:extLst>
              <a:ext uri="{FF2B5EF4-FFF2-40B4-BE49-F238E27FC236}">
                <a16:creationId xmlns:a16="http://schemas.microsoft.com/office/drawing/2014/main" id="{54237D04-CB8D-48F2-9AEF-A1D12B4F4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662" y="2363984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731531-A0C0-42F2-BD8E-886BEC0D1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11" y="3541036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ustainable Development Goal 8: Decent Work and Economic Growth">
            <a:extLst>
              <a:ext uri="{FF2B5EF4-FFF2-40B4-BE49-F238E27FC236}">
                <a16:creationId xmlns:a16="http://schemas.microsoft.com/office/drawing/2014/main" id="{0E1D59CB-4F06-4E76-B808-5C590D58D9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78" y="3532650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ustainable Development Goal 16: Peace, Justice and Strong Institutions">
            <a:extLst>
              <a:ext uri="{FF2B5EF4-FFF2-40B4-BE49-F238E27FC236}">
                <a16:creationId xmlns:a16="http://schemas.microsoft.com/office/drawing/2014/main" id="{3762C532-FC7D-4175-AE8D-6390233188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472" y="3532650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ustainable Development Goal 17: Partnerships for the Goals">
            <a:extLst>
              <a:ext uri="{FF2B5EF4-FFF2-40B4-BE49-F238E27FC236}">
                <a16:creationId xmlns:a16="http://schemas.microsoft.com/office/drawing/2014/main" id="{54237D04-CB8D-48F2-9AEF-A1D12B4F4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12" y="3522733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731531-A0C0-42F2-BD8E-886BEC0D1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08" y="4768330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ustainable Development Goal 16: Peace, Justice and Strong Institutions">
            <a:extLst>
              <a:ext uri="{FF2B5EF4-FFF2-40B4-BE49-F238E27FC236}">
                <a16:creationId xmlns:a16="http://schemas.microsoft.com/office/drawing/2014/main" id="{3762C532-FC7D-4175-AE8D-6390233188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518" y="4764993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Sustainable Development Goal 17: Partnerships for the Goals">
            <a:extLst>
              <a:ext uri="{FF2B5EF4-FFF2-40B4-BE49-F238E27FC236}">
                <a16:creationId xmlns:a16="http://schemas.microsoft.com/office/drawing/2014/main" id="{54237D04-CB8D-48F2-9AEF-A1D12B4F4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92" y="4754105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731531-A0C0-42F2-BD8E-886BEC0D1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77" y="5965896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ustainable Development Goal 16: Peace, Justice and Strong Institutions">
            <a:extLst>
              <a:ext uri="{FF2B5EF4-FFF2-40B4-BE49-F238E27FC236}">
                <a16:creationId xmlns:a16="http://schemas.microsoft.com/office/drawing/2014/main" id="{3762C532-FC7D-4175-AE8D-6390233188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329" y="5965895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ustainable Development Goal 17: Partnerships for the Goals">
            <a:extLst>
              <a:ext uri="{FF2B5EF4-FFF2-40B4-BE49-F238E27FC236}">
                <a16:creationId xmlns:a16="http://schemas.microsoft.com/office/drawing/2014/main" id="{54237D04-CB8D-48F2-9AEF-A1D12B4F4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723" y="5965894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eaders call on Prime Minister to create socially just and green recovery  from Covid-19 - FDSD">
            <a:extLst>
              <a:ext uri="{FF2B5EF4-FFF2-40B4-BE49-F238E27FC236}">
                <a16:creationId xmlns:a16="http://schemas.microsoft.com/office/drawing/2014/main" id="{A51ABEC2-E198-44DC-B4C7-2B4E7835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" y="2261529"/>
            <a:ext cx="1020759" cy="5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eaders call on Prime Minister to create socially just and green recovery  from Covid-19 - FDSD">
            <a:extLst>
              <a:ext uri="{FF2B5EF4-FFF2-40B4-BE49-F238E27FC236}">
                <a16:creationId xmlns:a16="http://schemas.microsoft.com/office/drawing/2014/main" id="{1B9523CF-B173-4D7D-8F58-68AAD8E9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" y="3442836"/>
            <a:ext cx="1020759" cy="5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Leaders call on Prime Minister to create socially just and green recovery  from Covid-19 - FDSD">
            <a:extLst>
              <a:ext uri="{FF2B5EF4-FFF2-40B4-BE49-F238E27FC236}">
                <a16:creationId xmlns:a16="http://schemas.microsoft.com/office/drawing/2014/main" id="{D721D8D1-228D-4B1A-AE69-DBAA94A8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" y="4694870"/>
            <a:ext cx="1020759" cy="5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Leaders call on Prime Minister to create socially just and green recovery  from Covid-19 - FDSD">
            <a:extLst>
              <a:ext uri="{FF2B5EF4-FFF2-40B4-BE49-F238E27FC236}">
                <a16:creationId xmlns:a16="http://schemas.microsoft.com/office/drawing/2014/main" id="{95274BB0-3E1A-49C3-810C-DA914F7D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1" y="5940750"/>
            <a:ext cx="1020759" cy="5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D4D24294-3DFF-4421-B247-DA8D9D8F7C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-12377"/>
            <a:ext cx="12192000" cy="648008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42EFB86-DD99-4516-B350-F22AA00CAD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57" y="2374254"/>
            <a:ext cx="442595" cy="445565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2EA8385-C5D3-4339-9A9C-801CF5633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21" y="3532650"/>
            <a:ext cx="450276" cy="4502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EB0E78F-E0B5-42A6-9BE6-0C140AB1CC5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52" y="2374254"/>
            <a:ext cx="442595" cy="44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Table&#10;&#10;Description automatically generated">
            <a:extLst>
              <a:ext uri="{FF2B5EF4-FFF2-40B4-BE49-F238E27FC236}">
                <a16:creationId xmlns:a16="http://schemas.microsoft.com/office/drawing/2014/main" id="{F54D3591-3953-454F-8609-B513D28A13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54" y="2374254"/>
            <a:ext cx="450276" cy="450276"/>
          </a:xfrm>
          <a:prstGeom prst="rect">
            <a:avLst/>
          </a:prstGeom>
        </p:spPr>
      </p:pic>
      <p:pic>
        <p:nvPicPr>
          <p:cNvPr id="67" name="Picture 66" descr="Table&#10;&#10;Description automatically generated">
            <a:extLst>
              <a:ext uri="{FF2B5EF4-FFF2-40B4-BE49-F238E27FC236}">
                <a16:creationId xmlns:a16="http://schemas.microsoft.com/office/drawing/2014/main" id="{13F3DB88-2906-46B6-8624-B07B78A400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60" y="4757312"/>
            <a:ext cx="450276" cy="450276"/>
          </a:xfrm>
          <a:prstGeom prst="rect">
            <a:avLst/>
          </a:prstGeom>
        </p:spPr>
      </p:pic>
      <p:pic>
        <p:nvPicPr>
          <p:cNvPr id="68" name="Picture 67" descr="Sustainable Development Goal 8: Decent Work and Economic Growth">
            <a:extLst>
              <a:ext uri="{FF2B5EF4-FFF2-40B4-BE49-F238E27FC236}">
                <a16:creationId xmlns:a16="http://schemas.microsoft.com/office/drawing/2014/main" id="{FD6456BB-FF60-45DB-8948-867BE94A50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85" y="4772218"/>
            <a:ext cx="442595" cy="4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7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761677BD-F4FB-4EF5-B636-006C005B4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00820"/>
              </p:ext>
            </p:extLst>
          </p:nvPr>
        </p:nvGraphicFramePr>
        <p:xfrm>
          <a:off x="143790" y="1772816"/>
          <a:ext cx="3719736" cy="202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:a16="http://schemas.microsoft.com/office/drawing/2014/main" val="2777851149"/>
                    </a:ext>
                  </a:extLst>
                </a:gridCol>
              </a:tblGrid>
              <a:tr h="857886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Schedule I of the </a:t>
                      </a:r>
                    </a:p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1961 Convention </a:t>
                      </a:r>
                    </a:p>
                  </a:txBody>
                  <a:tcPr>
                    <a:solidFill>
                      <a:srgbClr val="1A88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26488"/>
                  </a:ext>
                </a:extLst>
              </a:tr>
              <a:tr h="56591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80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Brorphine</a:t>
                      </a: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09698"/>
                  </a:ext>
                </a:extLst>
              </a:tr>
              <a:tr h="313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800" kern="120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Metonitazene</a:t>
                      </a:r>
                      <a:endParaRPr lang="en-GB" sz="2800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34156"/>
                  </a:ext>
                </a:extLst>
              </a:tr>
            </a:tbl>
          </a:graphicData>
        </a:graphic>
      </p:graphicFrame>
      <p:graphicFrame>
        <p:nvGraphicFramePr>
          <p:cNvPr id="58" name="Table 16">
            <a:extLst>
              <a:ext uri="{FF2B5EF4-FFF2-40B4-BE49-F238E27FC236}">
                <a16:creationId xmlns:a16="http://schemas.microsoft.com/office/drawing/2014/main" id="{FE618713-A485-4416-ABD2-DF25A47C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18910"/>
              </p:ext>
            </p:extLst>
          </p:nvPr>
        </p:nvGraphicFramePr>
        <p:xfrm>
          <a:off x="4057971" y="1772816"/>
          <a:ext cx="4020108" cy="156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108">
                  <a:extLst>
                    <a:ext uri="{9D8B030D-6E8A-4147-A177-3AD203B41FA5}">
                      <a16:colId xmlns:a16="http://schemas.microsoft.com/office/drawing/2014/main" val="2777851149"/>
                    </a:ext>
                  </a:extLst>
                </a:gridCol>
              </a:tblGrid>
              <a:tr h="898491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Schedule II of the </a:t>
                      </a:r>
                    </a:p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1971 Convention </a:t>
                      </a:r>
                    </a:p>
                  </a:txBody>
                  <a:tcPr>
                    <a:solidFill>
                      <a:srgbClr val="1A88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26488"/>
                  </a:ext>
                </a:extLst>
              </a:tr>
              <a:tr h="61553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800" kern="120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Eutylone</a:t>
                      </a:r>
                      <a:endParaRPr lang="en-GB" sz="2800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09698"/>
                  </a:ext>
                </a:extLst>
              </a:tr>
            </a:tbl>
          </a:graphicData>
        </a:graphic>
      </p:graphicFrame>
      <p:graphicFrame>
        <p:nvGraphicFramePr>
          <p:cNvPr id="59" name="Table 16">
            <a:extLst>
              <a:ext uri="{FF2B5EF4-FFF2-40B4-BE49-F238E27FC236}">
                <a16:creationId xmlns:a16="http://schemas.microsoft.com/office/drawing/2014/main" id="{7154699A-8621-481A-AF4B-1487D052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65892"/>
              </p:ext>
            </p:extLst>
          </p:nvPr>
        </p:nvGraphicFramePr>
        <p:xfrm>
          <a:off x="8313840" y="1772816"/>
          <a:ext cx="3719736" cy="259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:a16="http://schemas.microsoft.com/office/drawing/2014/main" val="2777851149"/>
                    </a:ext>
                  </a:extLst>
                </a:gridCol>
              </a:tblGrid>
              <a:tr h="909631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Table I of the 1988 Convention</a:t>
                      </a:r>
                    </a:p>
                  </a:txBody>
                  <a:tcPr>
                    <a:solidFill>
                      <a:srgbClr val="1A88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26488"/>
                  </a:ext>
                </a:extLst>
              </a:tr>
              <a:tr h="49883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80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4-AP</a:t>
                      </a: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09698"/>
                  </a:ext>
                </a:extLst>
              </a:tr>
              <a:tr h="49883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80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1-boc-4-AP</a:t>
                      </a: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15801"/>
                  </a:ext>
                </a:extLst>
              </a:tr>
              <a:tr h="61484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800" kern="120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Norfentanyl</a:t>
                      </a:r>
                      <a:endParaRPr lang="en-GB" sz="2800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08420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58D3DA6D-B997-49E5-9FC3-361FDBDC678D}"/>
              </a:ext>
            </a:extLst>
          </p:cNvPr>
          <p:cNvSpPr txBox="1"/>
          <p:nvPr/>
        </p:nvSpPr>
        <p:spPr>
          <a:xfrm>
            <a:off x="161698" y="945560"/>
            <a:ext cx="1186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>
                <a:latin typeface="Arial Narrow" panose="020B0606020202030204" pitchFamily="34" charset="0"/>
                <a:ea typeface="+mj-ea"/>
                <a:cs typeface="+mj-cs"/>
              </a:rPr>
              <a:t>DECISIONS ADOPTED AT THE 65</a:t>
            </a:r>
            <a:r>
              <a:rPr lang="en-GB" sz="3200" b="1" u="sng" baseline="30000">
                <a:latin typeface="Arial Narrow" panose="020B0606020202030204" pitchFamily="34" charset="0"/>
                <a:ea typeface="+mj-ea"/>
                <a:cs typeface="+mj-cs"/>
              </a:rPr>
              <a:t>th</a:t>
            </a:r>
            <a:r>
              <a:rPr lang="en-GB" sz="3200" b="1" u="sng">
                <a:latin typeface="Arial Narrow" panose="020B0606020202030204" pitchFamily="34" charset="0"/>
                <a:ea typeface="+mj-ea"/>
                <a:cs typeface="+mj-cs"/>
              </a:rPr>
              <a:t> CND</a:t>
            </a:r>
          </a:p>
        </p:txBody>
      </p:sp>
      <p:pic>
        <p:nvPicPr>
          <p:cNvPr id="62" name="Picture 61" descr="A close up of a logo&#10;&#10;Description generated with high confidence">
            <a:extLst>
              <a:ext uri="{FF2B5EF4-FFF2-40B4-BE49-F238E27FC236}">
                <a16:creationId xmlns:a16="http://schemas.microsoft.com/office/drawing/2014/main" id="{37DF1560-7524-4196-99BB-E681E669F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0"/>
            <a:ext cx="12192000" cy="64800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FF359-5A00-4567-B495-E97946A20A49}"/>
              </a:ext>
            </a:extLst>
          </p:cNvPr>
          <p:cNvSpPr txBox="1"/>
          <p:nvPr/>
        </p:nvSpPr>
        <p:spPr>
          <a:xfrm>
            <a:off x="13538" y="4611342"/>
            <a:ext cx="1186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SAVE THE DATE: 28 JUNE 2022</a:t>
            </a:r>
          </a:p>
          <a:p>
            <a:pPr algn="ctr"/>
            <a:r>
              <a:rPr lang="en-US" sz="2400" b="1" u="sng">
                <a:latin typeface="Arial Narrow" panose="020B0606020202030204" pitchFamily="34" charset="0"/>
                <a:ea typeface="+mj-ea"/>
                <a:cs typeface="+mj-cs"/>
              </a:rPr>
              <a:t>Special commemorative event at the occasion of the United Nations International Day against Drug Abuse and Illicit Trafficking and Launch of the 2022 World Drug Report</a:t>
            </a:r>
            <a:endParaRPr lang="en-GB" sz="2400" b="1" u="sng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238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8612D87-B752-49CB-BCCB-7CC3BA0C0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1231"/>
          <a:stretch/>
        </p:blipFill>
        <p:spPr>
          <a:xfrm>
            <a:off x="1489750" y="260648"/>
            <a:ext cx="9212499" cy="126876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023024"/>
            <a:ext cx="7510941" cy="4210359"/>
          </a:xfrm>
        </p:spPr>
        <p:txBody>
          <a:bodyPr>
            <a:normAutofit fontScale="92500"/>
          </a:bodyPr>
          <a:lstStyle/>
          <a:p>
            <a:pPr lvl="1" algn="just">
              <a:spcAft>
                <a:spcPts val="1200"/>
              </a:spcAft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2400" b="1" cap="all">
                <a:solidFill>
                  <a:srgbClr val="198D77"/>
                </a:solidFill>
                <a:latin typeface="Arial Narrow" panose="020B0606020202030204" pitchFamily="34" charset="0"/>
              </a:rPr>
              <a:t>INITIATIVE ON enhancing access to and Availability of controlled substances for medical and scientific purposes - </a:t>
            </a:r>
            <a:r>
              <a:rPr lang="en-US" sz="2400" b="1" cap="all">
                <a:latin typeface="Arial Narrow" panose="020B0606020202030204" pitchFamily="34" charset="0"/>
              </a:rPr>
              <a:t>#</a:t>
            </a:r>
            <a:r>
              <a:rPr lang="en-US" sz="2400" b="1">
                <a:latin typeface="Arial Narrow" panose="020B0606020202030204" pitchFamily="34" charset="0"/>
              </a:rPr>
              <a:t>NoPatientLeftBehind</a:t>
            </a:r>
            <a:endParaRPr lang="en-US" sz="2400" b="1" cap="all">
              <a:latin typeface="Arial Narrow" panose="020B0606020202030204" pitchFamily="34" charset="0"/>
            </a:endParaRPr>
          </a:p>
          <a:p>
            <a:pPr lvl="1" algn="just">
              <a:spcAft>
                <a:spcPts val="1200"/>
              </a:spcAft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2400" b="1" cap="all">
                <a:solidFill>
                  <a:srgbClr val="198D77"/>
                </a:solidFill>
                <a:latin typeface="Arial Narrow" panose="020B0606020202030204" pitchFamily="34" charset="0"/>
              </a:rPr>
              <a:t>Bring together key stakeholders </a:t>
            </a:r>
            <a:r>
              <a:rPr lang="en-US" sz="2400">
                <a:latin typeface="Arial Narrow" panose="020B0606020202030204" pitchFamily="34" charset="0"/>
              </a:rPr>
              <a:t>to exchange on good practices and challenges</a:t>
            </a:r>
            <a:endParaRPr lang="en-US" sz="2400" b="1" cap="all">
              <a:solidFill>
                <a:srgbClr val="198D77"/>
              </a:solidFill>
              <a:latin typeface="Arial Narrow" panose="020B0606020202030204" pitchFamily="34" charset="0"/>
            </a:endParaRPr>
          </a:p>
          <a:p>
            <a:pPr lvl="1" algn="just">
              <a:spcAft>
                <a:spcPts val="1200"/>
              </a:spcAft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2400" b="1" cap="all">
                <a:solidFill>
                  <a:srgbClr val="198D77"/>
                </a:solidFill>
                <a:latin typeface="Arial Narrow" panose="020B0606020202030204" pitchFamily="34" charset="0"/>
              </a:rPr>
              <a:t>raise awareness </a:t>
            </a:r>
            <a:r>
              <a:rPr lang="en-US" sz="2400">
                <a:latin typeface="Arial Narrow" panose="020B0606020202030204" pitchFamily="34" charset="0"/>
              </a:rPr>
              <a:t>to enhance implementation of policy commitments in this field</a:t>
            </a:r>
          </a:p>
          <a:p>
            <a:pPr lvl="1" algn="just">
              <a:spcAft>
                <a:spcPts val="1200"/>
              </a:spcAft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2400" b="1" cap="all">
                <a:solidFill>
                  <a:srgbClr val="198D77"/>
                </a:solidFill>
                <a:latin typeface="Arial Narrow" panose="020B0606020202030204" pitchFamily="34" charset="0"/>
              </a:rPr>
              <a:t>EVENTS AND SOCIAL MEDIA CAMPAIGNS </a:t>
            </a:r>
            <a:r>
              <a:rPr lang="en-US" sz="2400">
                <a:latin typeface="Arial Narrow" panose="020B0606020202030204" pitchFamily="34" charset="0"/>
              </a:rPr>
              <a:t>throughout the 65</a:t>
            </a:r>
            <a:r>
              <a:rPr lang="en-US" sz="2400" baseline="30000">
                <a:latin typeface="Arial Narrow" panose="020B0606020202030204" pitchFamily="34" charset="0"/>
              </a:rPr>
              <a:t>th</a:t>
            </a:r>
            <a:r>
              <a:rPr lang="en-US" sz="2400">
                <a:latin typeface="Arial Narrow" panose="020B0606020202030204" pitchFamily="34" charset="0"/>
              </a:rPr>
              <a:t> session, including a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Special Event on 8 June 2022, 13.15 onwards, CR 3</a:t>
            </a: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848" y="25146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1E92B0D4-C489-420C-954F-8EEBBFD54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6577305"/>
            <a:ext cx="12192000" cy="310443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135B31-7EED-4263-9BCA-BE9EE3FB7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43" y="1479354"/>
            <a:ext cx="466608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B51FD6-D6DA-4FFD-830F-C86DC389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1" y="1667798"/>
            <a:ext cx="5282553" cy="13116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rgbClr val="00524C"/>
                </a:solidFill>
                <a:latin typeface="Arial Narrow" panose="020B0606020202030204" pitchFamily="34" charset="0"/>
              </a:rPr>
              <a:t>CONTINUING OPEN DIALOGUE</a:t>
            </a:r>
            <a:br>
              <a:rPr lang="en-GB" sz="2800" b="1" dirty="0">
                <a:solidFill>
                  <a:srgbClr val="00524C"/>
                </a:solidFill>
                <a:latin typeface="Arial Narrow" panose="020B0606020202030204" pitchFamily="34" charset="0"/>
              </a:rPr>
            </a:br>
            <a:r>
              <a:rPr lang="en-GB" sz="2800" b="1" dirty="0">
                <a:solidFill>
                  <a:srgbClr val="00524C"/>
                </a:solidFill>
                <a:latin typeface="Arial Narrow" panose="020B0606020202030204" pitchFamily="34" charset="0"/>
              </a:rPr>
              <a:t> MULTI-YEAR WORKPLAN BEYOND 2019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3B7F1CC-4A8D-405A-AB93-5C56071041C4}"/>
              </a:ext>
            </a:extLst>
          </p:cNvPr>
          <p:cNvSpPr txBox="1">
            <a:spLocks/>
          </p:cNvSpPr>
          <p:nvPr/>
        </p:nvSpPr>
        <p:spPr>
          <a:xfrm>
            <a:off x="539121" y="2959945"/>
            <a:ext cx="4494100" cy="1096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Member States committed to fostering a broad, transparent and inclusive discussion involving all relevant stakeholders</a:t>
            </a:r>
          </a:p>
        </p:txBody>
      </p:sp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id="{0A5100D6-4524-415D-968B-E4653887E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0"/>
            <a:ext cx="12192000" cy="648008"/>
          </a:xfrm>
          <a:prstGeom prst="rect">
            <a:avLst/>
          </a:prstGeom>
          <a:ln>
            <a:noFill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AA06E83-2E1A-49B6-BA06-9D249050A661}"/>
              </a:ext>
            </a:extLst>
          </p:cNvPr>
          <p:cNvSpPr txBox="1">
            <a:spLocks/>
          </p:cNvSpPr>
          <p:nvPr/>
        </p:nvSpPr>
        <p:spPr>
          <a:xfrm>
            <a:off x="1402849" y="760938"/>
            <a:ext cx="9878634" cy="671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200" b="1" u="sng" dirty="0">
                <a:latin typeface="Arial Narrow" panose="020B0606020202030204" pitchFamily="34" charset="0"/>
              </a:rPr>
              <a:t>FOLLOW-UP TO THE 2019 MINISTERIAL DECLARATION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22028F-B5BC-4671-A0F6-415588F2F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679852"/>
              </p:ext>
            </p:extLst>
          </p:nvPr>
        </p:nvGraphicFramePr>
        <p:xfrm>
          <a:off x="5332444" y="1432072"/>
          <a:ext cx="6644580" cy="35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B98C16-3C25-4B50-8ABE-60FA6047E0E5}"/>
              </a:ext>
            </a:extLst>
          </p:cNvPr>
          <p:cNvSpPr txBox="1"/>
          <p:nvPr/>
        </p:nvSpPr>
        <p:spPr>
          <a:xfrm>
            <a:off x="172205" y="5311838"/>
            <a:ext cx="114492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>
                <a:latin typeface="Arial Narrow" panose="020B0606020202030204" pitchFamily="34" charset="0"/>
              </a:rPr>
              <a:t>Thematic Discussion 2022</a:t>
            </a:r>
          </a:p>
          <a:p>
            <a:pPr algn="just"/>
            <a:r>
              <a:rPr lang="en-US" sz="2200" b="1" dirty="0">
                <a:latin typeface="Arial Narrow" panose="020B0606020202030204" pitchFamily="34" charset="0"/>
              </a:rPr>
              <a:t>Responses not in conformity with the three international drug control conventions and not in conformity with applicable international human rights obligations pose a challenge to the implementation of joint commitments based on the principle of common and shared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57375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1AAC20-42F8-4F98-88CC-01B825B4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br>
              <a:rPr lang="en-GB" sz="3200"/>
            </a:br>
            <a:r>
              <a:rPr lang="en-GB" sz="3200" b="1" u="sng">
                <a:latin typeface="Arial Narrow" panose="020B0606020202030204" pitchFamily="34" charset="0"/>
              </a:rPr>
              <a:t>SUBSIDIARY BODIES CND: HONLEAs</a:t>
            </a: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C7CA9468-D142-49EB-A7E3-3594B8EC4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0"/>
            <a:ext cx="12192000" cy="648008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9715-019C-49C2-BA34-C9C9630C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636912"/>
            <a:ext cx="4193282" cy="269289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CA" sz="2400" b="1">
                <a:solidFill>
                  <a:srgbClr val="198D77"/>
                </a:solidFill>
                <a:latin typeface="Arial Narrow" panose="020B0606020202030204" pitchFamily="34" charset="0"/>
              </a:rPr>
              <a:t>2021 EXTRAORDINARY SESSIONS </a:t>
            </a:r>
            <a:r>
              <a:rPr lang="en-US" sz="2400">
                <a:latin typeface="Arial Narrow" panose="020B0606020202030204" pitchFamily="34" charset="0"/>
              </a:rPr>
              <a:t>(online), 20-24 September 2021</a:t>
            </a:r>
            <a:endParaRPr lang="en-CA" sz="240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CA" sz="2400">
              <a:solidFill>
                <a:srgbClr val="198D77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CA" sz="2400" b="1">
                <a:solidFill>
                  <a:srgbClr val="198D77"/>
                </a:solidFill>
                <a:latin typeface="Arial Narrow" panose="020B0606020202030204" pitchFamily="34" charset="0"/>
              </a:rPr>
              <a:t>2022 SESSIONS </a:t>
            </a:r>
            <a:r>
              <a:rPr lang="en-CA" sz="2400">
                <a:latin typeface="Arial Narrow" panose="020B0606020202030204" pitchFamily="34" charset="0"/>
              </a:rPr>
              <a:t>are planned again in-person in the regions</a:t>
            </a:r>
            <a:endParaRPr lang="en-CA" sz="2400" b="1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6A5A4-EC6E-44CF-82E8-9B38A6BE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1417638"/>
            <a:ext cx="3097857" cy="52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9">
            <a:extLst>
              <a:ext uri="{FF2B5EF4-FFF2-40B4-BE49-F238E27FC236}">
                <a16:creationId xmlns:a16="http://schemas.microsoft.com/office/drawing/2014/main" id="{C445E16A-4387-435E-867E-EA15DCC58B70}"/>
              </a:ext>
            </a:extLst>
          </p:cNvPr>
          <p:cNvCxnSpPr>
            <a:cxnSpLocks/>
          </p:cNvCxnSpPr>
          <p:nvPr/>
        </p:nvCxnSpPr>
        <p:spPr>
          <a:xfrm flipH="1">
            <a:off x="10971174" y="3197425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49">
            <a:extLst>
              <a:ext uri="{FF2B5EF4-FFF2-40B4-BE49-F238E27FC236}">
                <a16:creationId xmlns:a16="http://schemas.microsoft.com/office/drawing/2014/main" id="{36033E25-5906-4C3D-9531-4CDF2A42AAFF}"/>
              </a:ext>
            </a:extLst>
          </p:cNvPr>
          <p:cNvCxnSpPr>
            <a:cxnSpLocks/>
          </p:cNvCxnSpPr>
          <p:nvPr/>
        </p:nvCxnSpPr>
        <p:spPr>
          <a:xfrm flipH="1">
            <a:off x="9293860" y="3843613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49">
            <a:extLst>
              <a:ext uri="{FF2B5EF4-FFF2-40B4-BE49-F238E27FC236}">
                <a16:creationId xmlns:a16="http://schemas.microsoft.com/office/drawing/2014/main" id="{182D8EC4-7EA5-4AC6-B5E0-B9A0EE304DFE}"/>
              </a:ext>
            </a:extLst>
          </p:cNvPr>
          <p:cNvCxnSpPr>
            <a:cxnSpLocks/>
          </p:cNvCxnSpPr>
          <p:nvPr/>
        </p:nvCxnSpPr>
        <p:spPr>
          <a:xfrm flipH="1">
            <a:off x="5801490" y="3843613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49">
            <a:extLst>
              <a:ext uri="{FF2B5EF4-FFF2-40B4-BE49-F238E27FC236}">
                <a16:creationId xmlns:a16="http://schemas.microsoft.com/office/drawing/2014/main" id="{F5433E0F-5943-4B28-8769-498210B04C7E}"/>
              </a:ext>
            </a:extLst>
          </p:cNvPr>
          <p:cNvCxnSpPr>
            <a:cxnSpLocks/>
          </p:cNvCxnSpPr>
          <p:nvPr/>
        </p:nvCxnSpPr>
        <p:spPr>
          <a:xfrm flipH="1">
            <a:off x="7455814" y="3136465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49">
            <a:extLst>
              <a:ext uri="{FF2B5EF4-FFF2-40B4-BE49-F238E27FC236}">
                <a16:creationId xmlns:a16="http://schemas.microsoft.com/office/drawing/2014/main" id="{D49619B3-8D11-47BA-B38A-E63150F22B3B}"/>
              </a:ext>
            </a:extLst>
          </p:cNvPr>
          <p:cNvCxnSpPr>
            <a:cxnSpLocks/>
          </p:cNvCxnSpPr>
          <p:nvPr/>
        </p:nvCxnSpPr>
        <p:spPr>
          <a:xfrm flipH="1">
            <a:off x="2511269" y="3837343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49">
            <a:extLst>
              <a:ext uri="{FF2B5EF4-FFF2-40B4-BE49-F238E27FC236}">
                <a16:creationId xmlns:a16="http://schemas.microsoft.com/office/drawing/2014/main" id="{C10C6221-5548-4534-BD5B-863145F41C78}"/>
              </a:ext>
            </a:extLst>
          </p:cNvPr>
          <p:cNvCxnSpPr>
            <a:cxnSpLocks/>
          </p:cNvCxnSpPr>
          <p:nvPr/>
        </p:nvCxnSpPr>
        <p:spPr>
          <a:xfrm flipH="1">
            <a:off x="1140688" y="3139149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49">
            <a:extLst>
              <a:ext uri="{FF2B5EF4-FFF2-40B4-BE49-F238E27FC236}">
                <a16:creationId xmlns:a16="http://schemas.microsoft.com/office/drawing/2014/main" id="{5BDE6665-7011-4A8A-8B34-2608582C84EC}"/>
              </a:ext>
            </a:extLst>
          </p:cNvPr>
          <p:cNvCxnSpPr>
            <a:cxnSpLocks/>
          </p:cNvCxnSpPr>
          <p:nvPr/>
        </p:nvCxnSpPr>
        <p:spPr>
          <a:xfrm flipH="1">
            <a:off x="4007056" y="3144922"/>
            <a:ext cx="13460" cy="689737"/>
          </a:xfrm>
          <a:prstGeom prst="line">
            <a:avLst/>
          </a:prstGeom>
          <a:ln>
            <a:solidFill>
              <a:srgbClr val="53798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42">
            <a:extLst>
              <a:ext uri="{FF2B5EF4-FFF2-40B4-BE49-F238E27FC236}">
                <a16:creationId xmlns:a16="http://schemas.microsoft.com/office/drawing/2014/main" id="{F4A985ED-FC3D-42FF-A37B-E152CBD86A64}"/>
              </a:ext>
            </a:extLst>
          </p:cNvPr>
          <p:cNvCxnSpPr>
            <a:cxnSpLocks/>
          </p:cNvCxnSpPr>
          <p:nvPr/>
        </p:nvCxnSpPr>
        <p:spPr>
          <a:xfrm>
            <a:off x="-1491" y="3834659"/>
            <a:ext cx="12193491" cy="10679"/>
          </a:xfrm>
          <a:prstGeom prst="straightConnector1">
            <a:avLst/>
          </a:prstGeom>
          <a:ln w="28575">
            <a:solidFill>
              <a:srgbClr val="5379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46">
            <a:extLst>
              <a:ext uri="{FF2B5EF4-FFF2-40B4-BE49-F238E27FC236}">
                <a16:creationId xmlns:a16="http://schemas.microsoft.com/office/drawing/2014/main" id="{31DCD26C-4353-488B-9588-0867D5109B95}"/>
              </a:ext>
            </a:extLst>
          </p:cNvPr>
          <p:cNvSpPr/>
          <p:nvPr/>
        </p:nvSpPr>
        <p:spPr>
          <a:xfrm>
            <a:off x="896608" y="3576999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1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54" name="椭圆 46">
            <a:extLst>
              <a:ext uri="{FF2B5EF4-FFF2-40B4-BE49-F238E27FC236}">
                <a16:creationId xmlns:a16="http://schemas.microsoft.com/office/drawing/2014/main" id="{D463931E-B6BF-4AC6-BCAD-506232A0A415}"/>
              </a:ext>
            </a:extLst>
          </p:cNvPr>
          <p:cNvSpPr/>
          <p:nvPr/>
        </p:nvSpPr>
        <p:spPr>
          <a:xfrm>
            <a:off x="2271114" y="3587678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2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65" name="椭圆 46">
            <a:extLst>
              <a:ext uri="{FF2B5EF4-FFF2-40B4-BE49-F238E27FC236}">
                <a16:creationId xmlns:a16="http://schemas.microsoft.com/office/drawing/2014/main" id="{EC45AB8F-EA15-4C26-8890-06828EF88830}"/>
              </a:ext>
            </a:extLst>
          </p:cNvPr>
          <p:cNvSpPr/>
          <p:nvPr/>
        </p:nvSpPr>
        <p:spPr>
          <a:xfrm>
            <a:off x="10733536" y="3587678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7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71" name="椭圆 46">
            <a:extLst>
              <a:ext uri="{FF2B5EF4-FFF2-40B4-BE49-F238E27FC236}">
                <a16:creationId xmlns:a16="http://schemas.microsoft.com/office/drawing/2014/main" id="{A6157C26-0E1E-4EE8-B4CA-95D3BFBFD735}"/>
              </a:ext>
            </a:extLst>
          </p:cNvPr>
          <p:cNvSpPr/>
          <p:nvPr/>
        </p:nvSpPr>
        <p:spPr>
          <a:xfrm>
            <a:off x="3747221" y="3587678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3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75" name="椭圆 46">
            <a:extLst>
              <a:ext uri="{FF2B5EF4-FFF2-40B4-BE49-F238E27FC236}">
                <a16:creationId xmlns:a16="http://schemas.microsoft.com/office/drawing/2014/main" id="{9BF80712-DCBB-43A3-BCC7-878D6CE8B42B}"/>
              </a:ext>
            </a:extLst>
          </p:cNvPr>
          <p:cNvSpPr/>
          <p:nvPr/>
        </p:nvSpPr>
        <p:spPr>
          <a:xfrm>
            <a:off x="7207006" y="3587678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5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5814FF1-7144-430E-B0BA-BD6BD6753C8A}"/>
              </a:ext>
            </a:extLst>
          </p:cNvPr>
          <p:cNvSpPr txBox="1"/>
          <p:nvPr/>
        </p:nvSpPr>
        <p:spPr>
          <a:xfrm>
            <a:off x="-174101" y="2674800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29 Nov 2021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BAD1EED-764C-46AA-B95C-D8A1E2368A6C}"/>
              </a:ext>
            </a:extLst>
          </p:cNvPr>
          <p:cNvSpPr txBox="1"/>
          <p:nvPr/>
        </p:nvSpPr>
        <p:spPr>
          <a:xfrm>
            <a:off x="1084324" y="4667045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Dec 2021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DB81CA4-811A-43F7-82C6-790B28AD5174}"/>
              </a:ext>
            </a:extLst>
          </p:cNvPr>
          <p:cNvSpPr txBox="1"/>
          <p:nvPr/>
        </p:nvSpPr>
        <p:spPr>
          <a:xfrm>
            <a:off x="2698472" y="2691390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Jan 2022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D658D35-11E0-4BB7-9A51-FC13A97876A0}"/>
              </a:ext>
            </a:extLst>
          </p:cNvPr>
          <p:cNvSpPr txBox="1"/>
          <p:nvPr/>
        </p:nvSpPr>
        <p:spPr>
          <a:xfrm>
            <a:off x="6115012" y="2700380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Mid-April 2022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4754E5D-A857-477F-BD2C-0962ABA7672B}"/>
              </a:ext>
            </a:extLst>
          </p:cNvPr>
          <p:cNvSpPr txBox="1"/>
          <p:nvPr/>
        </p:nvSpPr>
        <p:spPr>
          <a:xfrm>
            <a:off x="9745238" y="2707518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8-9 June 2022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BDB9240-211E-4AE2-846C-4486593BC181}"/>
              </a:ext>
            </a:extLst>
          </p:cNvPr>
          <p:cNvSpPr txBox="1"/>
          <p:nvPr/>
        </p:nvSpPr>
        <p:spPr>
          <a:xfrm>
            <a:off x="-33539" y="1239698"/>
            <a:ext cx="251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Narrow" panose="020B0606020202030204" pitchFamily="34" charset="0"/>
              </a:rPr>
              <a:t>Launch of the review by the ECOSOC President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AF1EAF-9821-4934-AB00-A73A5B6CA526}"/>
              </a:ext>
            </a:extLst>
          </p:cNvPr>
          <p:cNvSpPr txBox="1"/>
          <p:nvPr/>
        </p:nvSpPr>
        <p:spPr>
          <a:xfrm>
            <a:off x="1087121" y="5210548"/>
            <a:ext cx="262678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Arial Narrow" panose="020B0606020202030204" pitchFamily="34" charset="0"/>
              </a:rPr>
              <a:t>Start of review, collection of preliminary feedback on the review concept</a:t>
            </a:r>
            <a:endParaRPr lang="en-GB" sz="2400">
              <a:latin typeface="Arial Narrow" panose="020B0606020202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EB9729-2610-4D11-9855-6BEFABEBF5B3}"/>
              </a:ext>
            </a:extLst>
          </p:cNvPr>
          <p:cNvSpPr txBox="1"/>
          <p:nvPr/>
        </p:nvSpPr>
        <p:spPr>
          <a:xfrm>
            <a:off x="2946386" y="1454447"/>
            <a:ext cx="220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Narrow" panose="020B0606020202030204" pitchFamily="34" charset="0"/>
              </a:rPr>
              <a:t>ECOSOC briefing to Member States (New York)</a:t>
            </a:r>
            <a:endParaRPr lang="en-GB" sz="2400">
              <a:latin typeface="Arial Narrow" panose="020B0606020202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1F2C91-70B2-4794-AE98-78BD96ADD925}"/>
              </a:ext>
            </a:extLst>
          </p:cNvPr>
          <p:cNvSpPr txBox="1"/>
          <p:nvPr/>
        </p:nvSpPr>
        <p:spPr>
          <a:xfrm>
            <a:off x="5450896" y="1327829"/>
            <a:ext cx="40098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73038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 Narrow" panose="020B0606020202030204" pitchFamily="34" charset="0"/>
              </a:rPr>
              <a:t>CND-CCPCJ dialogue with Member States </a:t>
            </a:r>
          </a:p>
          <a:p>
            <a:pPr marL="182563" indent="-173038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 Narrow" panose="020B0606020202030204" pitchFamily="34" charset="0"/>
              </a:rPr>
              <a:t>CND assessment submitted</a:t>
            </a:r>
          </a:p>
          <a:p>
            <a:pPr marL="182563" indent="-173038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 Narrow" panose="020B0606020202030204" pitchFamily="34" charset="0"/>
              </a:rPr>
              <a:t>2</a:t>
            </a:r>
            <a:r>
              <a:rPr lang="en-US" sz="2400" baseline="30000">
                <a:latin typeface="Arial Narrow" panose="020B0606020202030204" pitchFamily="34" charset="0"/>
              </a:rPr>
              <a:t>nd</a:t>
            </a:r>
            <a:r>
              <a:rPr lang="en-US" sz="2400">
                <a:latin typeface="Arial Narrow" panose="020B0606020202030204" pitchFamily="34" charset="0"/>
              </a:rPr>
              <a:t> trilateral meeting</a:t>
            </a:r>
            <a:endParaRPr lang="en-GB" sz="2400">
              <a:latin typeface="Arial Narrow" panose="020B0606020202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4B96EC5-830C-4796-A97C-6D9A20979809}"/>
              </a:ext>
            </a:extLst>
          </p:cNvPr>
          <p:cNvSpPr txBox="1"/>
          <p:nvPr/>
        </p:nvSpPr>
        <p:spPr>
          <a:xfrm>
            <a:off x="9774680" y="1919069"/>
            <a:ext cx="2438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latin typeface="Arial Narrow" panose="020B0606020202030204" pitchFamily="34" charset="0"/>
              </a:rPr>
              <a:t>Management Segment </a:t>
            </a:r>
          </a:p>
        </p:txBody>
      </p:sp>
      <p:sp>
        <p:nvSpPr>
          <p:cNvPr id="30" name="椭圆 46">
            <a:extLst>
              <a:ext uri="{FF2B5EF4-FFF2-40B4-BE49-F238E27FC236}">
                <a16:creationId xmlns:a16="http://schemas.microsoft.com/office/drawing/2014/main" id="{A74AD397-C78F-466B-BCD2-6AD49DFBF8B1}"/>
              </a:ext>
            </a:extLst>
          </p:cNvPr>
          <p:cNvSpPr/>
          <p:nvPr/>
        </p:nvSpPr>
        <p:spPr>
          <a:xfrm>
            <a:off x="5554606" y="3587678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4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C32E55-9643-4091-BB00-226C65DC8989}"/>
              </a:ext>
            </a:extLst>
          </p:cNvPr>
          <p:cNvSpPr txBox="1"/>
          <p:nvPr/>
        </p:nvSpPr>
        <p:spPr>
          <a:xfrm>
            <a:off x="4453071" y="4641070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Feb 2022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F492D8-CD4D-4F54-A0C5-49BF4713A223}"/>
              </a:ext>
            </a:extLst>
          </p:cNvPr>
          <p:cNvSpPr txBox="1"/>
          <p:nvPr/>
        </p:nvSpPr>
        <p:spPr>
          <a:xfrm>
            <a:off x="4453071" y="5226596"/>
            <a:ext cx="262957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Arial Narrow" panose="020B0606020202030204" pitchFamily="34" charset="0"/>
              </a:rPr>
              <a:t>1</a:t>
            </a:r>
            <a:r>
              <a:rPr lang="en-US" sz="2400" baseline="30000">
                <a:latin typeface="Arial Narrow" panose="020B0606020202030204" pitchFamily="34" charset="0"/>
              </a:rPr>
              <a:t>st</a:t>
            </a:r>
            <a:r>
              <a:rPr lang="en-US" sz="2400">
                <a:latin typeface="Arial Narrow" panose="020B0606020202030204" pitchFamily="34" charset="0"/>
              </a:rPr>
              <a:t> trilateral meeting: CND Chair, CCPCJ Chair &amp; ECOSOC Vice-President</a:t>
            </a:r>
            <a:endParaRPr lang="en-GB" sz="2400">
              <a:latin typeface="Arial Narrow" panose="020B0606020202030204" pitchFamily="34" charset="0"/>
            </a:endParaRPr>
          </a:p>
        </p:txBody>
      </p:sp>
      <p:sp>
        <p:nvSpPr>
          <p:cNvPr id="38" name="椭圆 46">
            <a:extLst>
              <a:ext uri="{FF2B5EF4-FFF2-40B4-BE49-F238E27FC236}">
                <a16:creationId xmlns:a16="http://schemas.microsoft.com/office/drawing/2014/main" id="{06D70E64-3B34-43B2-9AF4-69BE19977D1B}"/>
              </a:ext>
            </a:extLst>
          </p:cNvPr>
          <p:cNvSpPr/>
          <p:nvPr/>
        </p:nvSpPr>
        <p:spPr>
          <a:xfrm>
            <a:off x="9054679" y="3565857"/>
            <a:ext cx="520689" cy="520689"/>
          </a:xfrm>
          <a:prstGeom prst="ellipse">
            <a:avLst/>
          </a:prstGeom>
          <a:solidFill>
            <a:srgbClr val="53798E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1600">
                <a:solidFill>
                  <a:prstClr val="white"/>
                </a:solidFill>
                <a:latin typeface="Arial Narrow" panose="020B0606020202030204" pitchFamily="34" charset="0"/>
                <a:cs typeface="+mn-ea"/>
                <a:sym typeface="+mn-lt"/>
              </a:rPr>
              <a:t>6</a:t>
            </a:r>
            <a:endParaRPr lang="zh-CN" altLang="en-US" sz="1600">
              <a:solidFill>
                <a:prstClr val="white"/>
              </a:solidFill>
              <a:latin typeface="Arial Narrow" panose="020B0606020202030204" pitchFamily="34" charset="0"/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A72E63-23C3-4AC9-B99F-3D9DD7BAE858}"/>
              </a:ext>
            </a:extLst>
          </p:cNvPr>
          <p:cNvSpPr txBox="1"/>
          <p:nvPr/>
        </p:nvSpPr>
        <p:spPr>
          <a:xfrm>
            <a:off x="7964762" y="4436515"/>
            <a:ext cx="2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April / May 2022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641B71-2136-424F-BE02-4FA3B8529422}"/>
              </a:ext>
            </a:extLst>
          </p:cNvPr>
          <p:cNvSpPr txBox="1"/>
          <p:nvPr/>
        </p:nvSpPr>
        <p:spPr>
          <a:xfrm>
            <a:off x="8000234" y="5204825"/>
            <a:ext cx="26295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Arial Narrow" panose="020B0606020202030204" pitchFamily="34" charset="0"/>
              </a:rPr>
              <a:t>Consultations with Member States 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latin typeface="Arial Narrow" panose="020B0606020202030204" pitchFamily="34" charset="0"/>
              </a:rPr>
              <a:t>(New York)</a:t>
            </a:r>
          </a:p>
        </p:txBody>
      </p:sp>
      <p:pic>
        <p:nvPicPr>
          <p:cNvPr id="34" name="Picture 33" descr="A close up of a logo&#10;&#10;Description generated with high confidence">
            <a:extLst>
              <a:ext uri="{FF2B5EF4-FFF2-40B4-BE49-F238E27FC236}">
                <a16:creationId xmlns:a16="http://schemas.microsoft.com/office/drawing/2014/main" id="{EEA459DE-76BF-439C-BC1E-5C435B9E5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0"/>
            <a:ext cx="12192000" cy="648008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3069FE-1721-4EC7-9699-B51D01C8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54" y="382702"/>
            <a:ext cx="10972800" cy="1143000"/>
          </a:xfrm>
        </p:spPr>
        <p:txBody>
          <a:bodyPr/>
          <a:lstStyle/>
          <a:p>
            <a:r>
              <a:rPr lang="en-US"/>
              <a:t>Review of Subsidiary Bodies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17D6CC8-D346-46A0-BE78-917029324F99}"/>
              </a:ext>
            </a:extLst>
          </p:cNvPr>
          <p:cNvSpPr/>
          <p:nvPr/>
        </p:nvSpPr>
        <p:spPr>
          <a:xfrm>
            <a:off x="864277" y="2911725"/>
            <a:ext cx="2943225" cy="765290"/>
          </a:xfrm>
          <a:prstGeom prst="roundRect">
            <a:avLst/>
          </a:prstGeom>
          <a:solidFill>
            <a:srgbClr val="537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2165C17-8A7D-4F79-9130-DEB333FD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8" y="711351"/>
            <a:ext cx="12192000" cy="76529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>
                <a:latin typeface="Arial Narrow" panose="020B0606020202030204" pitchFamily="34" charset="0"/>
              </a:rPr>
              <a:t>High-level Political Forum of ECOSOC</a:t>
            </a:r>
            <a:endParaRPr lang="en-GB" sz="3200" b="1">
              <a:latin typeface="Arial Narrow" panose="020B0606020202030204" pitchFamily="34" charset="0"/>
            </a:endParaRPr>
          </a:p>
        </p:txBody>
      </p:sp>
      <p:sp>
        <p:nvSpPr>
          <p:cNvPr id="58" name="Content Placeholder 12">
            <a:extLst>
              <a:ext uri="{FF2B5EF4-FFF2-40B4-BE49-F238E27FC236}">
                <a16:creationId xmlns:a16="http://schemas.microsoft.com/office/drawing/2014/main" id="{834643AF-3B98-49CF-8530-3E4696C6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51" y="3096320"/>
            <a:ext cx="1036753" cy="461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Theme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F20244-F704-4C4D-B9DA-582A9CE32A0E}"/>
              </a:ext>
            </a:extLst>
          </p:cNvPr>
          <p:cNvGrpSpPr/>
          <p:nvPr/>
        </p:nvGrpSpPr>
        <p:grpSpPr>
          <a:xfrm>
            <a:off x="8384498" y="2911725"/>
            <a:ext cx="2943225" cy="765290"/>
            <a:chOff x="7548576" y="2273541"/>
            <a:chExt cx="2943225" cy="765290"/>
          </a:xfrm>
          <a:solidFill>
            <a:srgbClr val="53798E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7261076-85F6-4F31-B0A2-0C159CF5C5A9}"/>
                </a:ext>
              </a:extLst>
            </p:cNvPr>
            <p:cNvSpPr/>
            <p:nvPr/>
          </p:nvSpPr>
          <p:spPr>
            <a:xfrm>
              <a:off x="7548576" y="2273541"/>
              <a:ext cx="2943225" cy="7652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ontent Placeholder 12">
              <a:extLst>
                <a:ext uri="{FF2B5EF4-FFF2-40B4-BE49-F238E27FC236}">
                  <a16:creationId xmlns:a16="http://schemas.microsoft.com/office/drawing/2014/main" id="{04F0031E-EE27-4E65-B55A-4F4E9D78C0B9}"/>
                </a:ext>
              </a:extLst>
            </p:cNvPr>
            <p:cNvSpPr txBox="1">
              <a:spLocks/>
            </p:cNvSpPr>
            <p:nvPr/>
          </p:nvSpPr>
          <p:spPr>
            <a:xfrm>
              <a:off x="7735771" y="2476677"/>
              <a:ext cx="2611787" cy="43367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2400" b="1">
                  <a:solidFill>
                    <a:schemeClr val="bg1"/>
                  </a:solidFill>
                  <a:latin typeface="Arial Narrow" panose="020B0606020202030204" pitchFamily="34" charset="0"/>
                </a:rPr>
                <a:t>SDGs under Review</a:t>
              </a:r>
            </a:p>
          </p:txBody>
        </p:sp>
      </p:grpSp>
      <p:pic>
        <p:nvPicPr>
          <p:cNvPr id="35" name="Picture 50" descr="See the source image">
            <a:extLst>
              <a:ext uri="{FF2B5EF4-FFF2-40B4-BE49-F238E27FC236}">
                <a16:creationId xmlns:a16="http://schemas.microsoft.com/office/drawing/2014/main" id="{1C3E267C-E669-4787-935D-9BF80138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0" b="90000" l="10000" r="90000">
                        <a14:foregroundMark x1="45556" y1="14625" x2="45556" y2="14625"/>
                        <a14:foregroundMark x1="45000" y1="5750" x2="45000" y2="5750"/>
                        <a14:foregroundMark x1="64778" y1="53500" x2="64778" y2="53500"/>
                        <a14:foregroundMark x1="75556" y1="31875" x2="75556" y2="31875"/>
                        <a14:foregroundMark x1="61667" y1="58750" x2="61667" y2="58750"/>
                        <a14:foregroundMark x1="50111" y1="64125" x2="50111" y2="64125"/>
                        <a14:foregroundMark x1="34111" y1="64125" x2="34111" y2="64125"/>
                        <a14:foregroundMark x1="17778" y1="53750" x2="17778" y2="53750"/>
                        <a14:foregroundMark x1="35667" y1="69500" x2="35667" y2="69500"/>
                        <a14:foregroundMark x1="21444" y1="71875" x2="21444" y2="71875"/>
                        <a14:foregroundMark x1="29444" y1="80250" x2="29444" y2="80250"/>
                        <a14:foregroundMark x1="25667" y1="87750" x2="25667" y2="87750"/>
                        <a14:foregroundMark x1="34778" y1="89000" x2="34778" y2="89000"/>
                        <a14:foregroundMark x1="42000" y1="82375" x2="42000" y2="82375"/>
                        <a14:foregroundMark x1="52444" y1="71500" x2="52444" y2="71500"/>
                        <a14:foregroundMark x1="66667" y1="68500" x2="66667" y2="68500"/>
                        <a14:foregroundMark x1="56778" y1="82375" x2="56778" y2="82375"/>
                        <a14:foregroundMark x1="52778" y1="89625" x2="52778" y2="89625"/>
                        <a14:foregroundMark x1="68333" y1="88125" x2="68333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" y="3758633"/>
            <a:ext cx="1197169" cy="1064150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4927B3B-0BAA-43F5-9DAD-6176356566D0}"/>
              </a:ext>
            </a:extLst>
          </p:cNvPr>
          <p:cNvSpPr/>
          <p:nvPr/>
        </p:nvSpPr>
        <p:spPr>
          <a:xfrm>
            <a:off x="1652636" y="3795906"/>
            <a:ext cx="2120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lang="en-US" sz="2000">
                <a:latin typeface="Arial Narrow" panose="020B0606020202030204" pitchFamily="34" charset="0"/>
              </a:rPr>
              <a:t>Building back better from COVID-19 while advancing the</a:t>
            </a:r>
            <a:endParaRPr lang="en-GB" sz="2000">
              <a:latin typeface="Arial Narrow" panose="020B0606020202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C6DB12-1883-41CC-9407-0DCEA708B57B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807502" y="3294370"/>
            <a:ext cx="1793198" cy="1027163"/>
          </a:xfrm>
          <a:prstGeom prst="straightConnector1">
            <a:avLst/>
          </a:prstGeom>
          <a:ln w="28575">
            <a:solidFill>
              <a:srgbClr val="5379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8A610-8510-4969-9C46-39BE27544BC4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750727" y="3294370"/>
            <a:ext cx="1633771" cy="996338"/>
          </a:xfrm>
          <a:prstGeom prst="straightConnector1">
            <a:avLst/>
          </a:prstGeom>
          <a:ln w="28575">
            <a:solidFill>
              <a:srgbClr val="5379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>
            <a:extLst>
              <a:ext uri="{FF2B5EF4-FFF2-40B4-BE49-F238E27FC236}">
                <a16:creationId xmlns:a16="http://schemas.microsoft.com/office/drawing/2014/main" id="{D4DD660C-A772-4889-90B3-009426AA8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9" b="90000" l="5698" r="92093">
                        <a14:foregroundMark x1="41163" y1="12925" x2="41163" y2="12925"/>
                        <a14:foregroundMark x1="5698" y1="15377" x2="5698" y2="15377"/>
                        <a14:foregroundMark x1="36860" y1="5283" x2="36860" y2="5283"/>
                        <a14:foregroundMark x1="34302" y1="30000" x2="34302" y2="30000"/>
                        <a14:foregroundMark x1="22326" y1="32075" x2="22326" y2="32075"/>
                        <a14:foregroundMark x1="22791" y1="41226" x2="22791" y2="41226"/>
                        <a14:foregroundMark x1="30349" y1="43208" x2="30349" y2="43208"/>
                        <a14:foregroundMark x1="29651" y1="56415" x2="29651" y2="56415"/>
                        <a14:foregroundMark x1="22674" y1="56226" x2="22674" y2="56226"/>
                        <a14:foregroundMark x1="39419" y1="55849" x2="39419" y2="55849"/>
                        <a14:foregroundMark x1="92093" y1="83774" x2="92093" y2="8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872" b="10130"/>
          <a:stretch/>
        </p:blipFill>
        <p:spPr bwMode="auto">
          <a:xfrm>
            <a:off x="3845915" y="6001892"/>
            <a:ext cx="523253" cy="5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66E86A-6436-459E-9C88-C51B86037756}"/>
              </a:ext>
            </a:extLst>
          </p:cNvPr>
          <p:cNvSpPr/>
          <p:nvPr/>
        </p:nvSpPr>
        <p:spPr>
          <a:xfrm>
            <a:off x="4296006" y="5988786"/>
            <a:ext cx="4126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lang="en-GB" sz="2000">
                <a:latin typeface="Arial Narrow" panose="020B0606020202030204" pitchFamily="34" charset="0"/>
              </a:rPr>
              <a:t>Submitted to ECOSOC in </a:t>
            </a:r>
            <a:r>
              <a:rPr lang="en-GB" sz="2000" b="1">
                <a:latin typeface="Arial Narrow" panose="020B0606020202030204" pitchFamily="34" charset="0"/>
                <a:sym typeface="Trebuchet MS"/>
              </a:rPr>
              <a:t>March 2022</a:t>
            </a:r>
            <a:endParaRPr lang="en-GB" sz="2000" b="1">
              <a:latin typeface="Arial Narrow" panose="020B0606020202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03DA49-AF91-41CE-A44E-7FF9A4C87828}"/>
              </a:ext>
            </a:extLst>
          </p:cNvPr>
          <p:cNvSpPr/>
          <p:nvPr/>
        </p:nvSpPr>
        <p:spPr>
          <a:xfrm>
            <a:off x="849715" y="4756242"/>
            <a:ext cx="2919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lang="en-US" sz="2000">
                <a:latin typeface="Arial Narrow" panose="020B0606020202030204" pitchFamily="34" charset="0"/>
              </a:rPr>
              <a:t>full implementation of the 2030 Agenda for Sustainable Development</a:t>
            </a:r>
            <a:endParaRPr lang="en-GB" sz="2000">
              <a:latin typeface="Arial Narrow" panose="020B0606020202030204" pitchFamily="34" charset="0"/>
            </a:endParaRPr>
          </a:p>
          <a:p>
            <a:pPr algn="just"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endParaRPr lang="en-GB" sz="2000">
              <a:latin typeface="Arial Narrow" panose="020B0606020202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FC4E93-A6A2-421C-8F87-5142B2C10CF3}"/>
              </a:ext>
            </a:extLst>
          </p:cNvPr>
          <p:cNvGrpSpPr/>
          <p:nvPr/>
        </p:nvGrpSpPr>
        <p:grpSpPr>
          <a:xfrm>
            <a:off x="1532853" y="1825062"/>
            <a:ext cx="9409053" cy="472970"/>
            <a:chOff x="2898749" y="1694418"/>
            <a:chExt cx="7276070" cy="472970"/>
          </a:xfrm>
        </p:grpSpPr>
        <p:pic>
          <p:nvPicPr>
            <p:cNvPr id="22" name="Graphic 21" descr="Daily calendar">
              <a:extLst>
                <a:ext uri="{FF2B5EF4-FFF2-40B4-BE49-F238E27FC236}">
                  <a16:creationId xmlns:a16="http://schemas.microsoft.com/office/drawing/2014/main" id="{4ECD8FE9-8DCC-4FFB-87ED-89A7B989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98749" y="1717921"/>
              <a:ext cx="421415" cy="4214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F100A5-4764-477E-90AF-69CA81972AA2}"/>
                </a:ext>
              </a:extLst>
            </p:cNvPr>
            <p:cNvSpPr/>
            <p:nvPr/>
          </p:nvSpPr>
          <p:spPr>
            <a:xfrm>
              <a:off x="3255756" y="1705723"/>
              <a:ext cx="276282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r>
                <a:rPr lang="en-US" sz="2400" b="1">
                  <a:latin typeface="Arial Narrow" panose="020B0606020202030204" pitchFamily="34" charset="0"/>
                </a:rPr>
                <a:t>5-7 &amp; 11-15 July 2022   </a:t>
              </a:r>
              <a:r>
                <a:rPr lang="en-US" sz="2400">
                  <a:latin typeface="Arial Narrow" panose="020B0606020202030204" pitchFamily="34" charset="0"/>
                </a:rPr>
                <a:t>with</a:t>
              </a:r>
              <a:endParaRPr lang="en-GB" sz="2400"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8C346C-F07C-4027-927D-78D25F278681}"/>
                </a:ext>
              </a:extLst>
            </p:cNvPr>
            <p:cNvSpPr/>
            <p:nvPr/>
          </p:nvSpPr>
          <p:spPr>
            <a:xfrm>
              <a:off x="6079294" y="1694418"/>
              <a:ext cx="409552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defRPr sz="3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Trebuchet MS"/>
                </a:defRPr>
              </a:pPr>
              <a:r>
                <a:rPr lang="en-US" sz="2400" b="1">
                  <a:latin typeface="Arial Narrow" panose="020B0606020202030204" pitchFamily="34" charset="0"/>
                </a:rPr>
                <a:t>  Ministerial Segment from 13-15 July 2022</a:t>
              </a:r>
              <a:endParaRPr lang="en-GB" sz="2400" b="1">
                <a:latin typeface="Arial Narrow" panose="020B060602020203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B76794-0CEA-484F-AE91-4E6E276FDC15}"/>
              </a:ext>
            </a:extLst>
          </p:cNvPr>
          <p:cNvGrpSpPr/>
          <p:nvPr/>
        </p:nvGrpSpPr>
        <p:grpSpPr>
          <a:xfrm>
            <a:off x="8479845" y="4166351"/>
            <a:ext cx="2795482" cy="588735"/>
            <a:chOff x="9374439" y="5141878"/>
            <a:chExt cx="2795482" cy="588735"/>
          </a:xfrm>
        </p:grpSpPr>
        <p:pic>
          <p:nvPicPr>
            <p:cNvPr id="77" name="Picture 52">
              <a:extLst>
                <a:ext uri="{FF2B5EF4-FFF2-40B4-BE49-F238E27FC236}">
                  <a16:creationId xmlns:a16="http://schemas.microsoft.com/office/drawing/2014/main" id="{ECA11C21-83AD-49B4-90E4-5500B622D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3191" r="34774" b="67440"/>
            <a:stretch/>
          </p:blipFill>
          <p:spPr bwMode="auto">
            <a:xfrm>
              <a:off x="9374439" y="5144296"/>
              <a:ext cx="545842" cy="58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52">
              <a:extLst>
                <a:ext uri="{FF2B5EF4-FFF2-40B4-BE49-F238E27FC236}">
                  <a16:creationId xmlns:a16="http://schemas.microsoft.com/office/drawing/2014/main" id="{7BDEA827-939F-4A9F-8EFA-F69895A5DB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4" t="3255" r="18053" b="66928"/>
            <a:stretch/>
          </p:blipFill>
          <p:spPr bwMode="auto">
            <a:xfrm>
              <a:off x="9933401" y="5144327"/>
              <a:ext cx="546636" cy="586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54">
              <a:extLst>
                <a:ext uri="{FF2B5EF4-FFF2-40B4-BE49-F238E27FC236}">
                  <a16:creationId xmlns:a16="http://schemas.microsoft.com/office/drawing/2014/main" id="{90AEA8A9-FD9F-4E90-A8D1-DE8D5A10CD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3" t="67595" r="66967" b="4678"/>
            <a:stretch/>
          </p:blipFill>
          <p:spPr bwMode="auto">
            <a:xfrm>
              <a:off x="10497867" y="5144296"/>
              <a:ext cx="540579" cy="58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54">
              <a:extLst>
                <a:ext uri="{FF2B5EF4-FFF2-40B4-BE49-F238E27FC236}">
                  <a16:creationId xmlns:a16="http://schemas.microsoft.com/office/drawing/2014/main" id="{10AC6637-E0FC-4B85-85D1-A5283AB214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9" t="67595" r="50708" b="3577"/>
            <a:stretch/>
          </p:blipFill>
          <p:spPr bwMode="auto">
            <a:xfrm>
              <a:off x="11056276" y="5141878"/>
              <a:ext cx="537406" cy="586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54">
              <a:extLst>
                <a:ext uri="{FF2B5EF4-FFF2-40B4-BE49-F238E27FC236}">
                  <a16:creationId xmlns:a16="http://schemas.microsoft.com/office/drawing/2014/main" id="{12B43A4F-F6C4-412D-9B8A-07A501C80F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5" t="67595" r="18331" b="4215"/>
            <a:stretch/>
          </p:blipFill>
          <p:spPr bwMode="auto">
            <a:xfrm>
              <a:off x="11608145" y="5142652"/>
              <a:ext cx="561776" cy="585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Hexagon 4">
            <a:extLst>
              <a:ext uri="{FF2B5EF4-FFF2-40B4-BE49-F238E27FC236}">
                <a16:creationId xmlns:a16="http://schemas.microsoft.com/office/drawing/2014/main" id="{A9219F44-9193-413E-B1DE-79D0FAFC79A8}"/>
              </a:ext>
            </a:extLst>
          </p:cNvPr>
          <p:cNvSpPr/>
          <p:nvPr/>
        </p:nvSpPr>
        <p:spPr>
          <a:xfrm>
            <a:off x="5345534" y="4447055"/>
            <a:ext cx="1710876" cy="1429315"/>
          </a:xfrm>
          <a:prstGeom prst="hexagon">
            <a:avLst/>
          </a:prstGeom>
          <a:solidFill>
            <a:srgbClr val="537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CND Input</a:t>
            </a:r>
            <a:endParaRPr lang="en-GB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DC5CE35E-E87A-4742-A3B7-3BF5A4247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44582" y="1811399"/>
            <a:ext cx="468000" cy="468000"/>
          </a:xfrm>
          <a:prstGeom prst="rect">
            <a:avLst/>
          </a:prstGeom>
        </p:spPr>
      </p:pic>
      <p:sp>
        <p:nvSpPr>
          <p:cNvPr id="33" name="Hexagon 32">
            <a:extLst>
              <a:ext uri="{FF2B5EF4-FFF2-40B4-BE49-F238E27FC236}">
                <a16:creationId xmlns:a16="http://schemas.microsoft.com/office/drawing/2014/main" id="{FAB32876-3813-4992-916A-5C068F8BDF02}"/>
              </a:ext>
            </a:extLst>
          </p:cNvPr>
          <p:cNvSpPr/>
          <p:nvPr/>
        </p:nvSpPr>
        <p:spPr>
          <a:xfrm>
            <a:off x="9074376" y="5336378"/>
            <a:ext cx="1268503" cy="932342"/>
          </a:xfrm>
          <a:prstGeom prst="hexagon">
            <a:avLst/>
          </a:prstGeom>
          <a:solidFill>
            <a:schemeClr val="bg1"/>
          </a:solidFill>
          <a:ln w="28575">
            <a:solidFill>
              <a:srgbClr val="53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rgbClr val="53798E"/>
                </a:solidFill>
                <a:latin typeface="Arial Narrow" panose="020B0606020202030204" pitchFamily="34" charset="0"/>
              </a:rPr>
              <a:t>HLPF side event</a:t>
            </a:r>
            <a:endParaRPr lang="en-GB" sz="2400" b="1">
              <a:solidFill>
                <a:srgbClr val="53798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8DC9A1-C8C3-4D03-A031-572A0BE56DD0}"/>
              </a:ext>
            </a:extLst>
          </p:cNvPr>
          <p:cNvSpPr/>
          <p:nvPr/>
        </p:nvSpPr>
        <p:spPr>
          <a:xfrm>
            <a:off x="6618334" y="5725514"/>
            <a:ext cx="2299587" cy="186624"/>
          </a:xfrm>
          <a:prstGeom prst="rightArrow">
            <a:avLst/>
          </a:prstGeom>
          <a:solidFill>
            <a:srgbClr val="53798E"/>
          </a:solidFill>
          <a:ln>
            <a:solidFill>
              <a:srgbClr val="53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close up of a logo&#10;&#10;Description generated with high confidence">
            <a:extLst>
              <a:ext uri="{FF2B5EF4-FFF2-40B4-BE49-F238E27FC236}">
                <a16:creationId xmlns:a16="http://schemas.microsoft.com/office/drawing/2014/main" id="{222FE1CC-0211-4FFA-906F-5F05F894B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6"/>
          <a:stretch/>
        </p:blipFill>
        <p:spPr>
          <a:xfrm>
            <a:off x="0" y="0"/>
            <a:ext cx="12192000" cy="648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244643"/>
      </p:ext>
    </p:extLst>
  </p:cSld>
  <p:clrMapOvr>
    <a:masterClrMapping/>
  </p:clrMapOvr>
</p:sld>
</file>

<file path=ppt/theme/theme1.xml><?xml version="1.0" encoding="utf-8"?>
<a:theme xmlns:a="http://schemas.openxmlformats.org/drawingml/2006/main" name="ECOSOC_59th CND presentation_ 26 July_latest 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52958a-a034-4ff8-bab9-f4db54d60168">
      <UserInfo>
        <DisplayName>Weiming Ou</DisplayName>
        <AccountId>23</AccountId>
        <AccountType/>
      </UserInfo>
      <UserInfo>
        <DisplayName>Madina Abubeker</DisplayName>
        <AccountId>20</AccountId>
        <AccountType/>
      </UserInfo>
      <UserInfo>
        <DisplayName>Jo Dedeyne-Amann</DisplayName>
        <AccountId>32</AccountId>
        <AccountType/>
      </UserInfo>
      <UserInfo>
        <DisplayName>Doris Resch</DisplayName>
        <AccountId>29</AccountId>
        <AccountType/>
      </UserInfo>
    </SharedWithUsers>
    <TaxCatchAll xmlns="985ec44e-1bab-4c0b-9df0-6ba128686fc9" xsi:nil="true"/>
    <lcf76f155ced4ddcb4097134ff3c332f xmlns="45a3d4f7-9c58-4b3a-8520-ddc2661e1e29">
      <Terms xmlns="http://schemas.microsoft.com/office/infopath/2007/PartnerControls"/>
    </lcf76f155ced4ddcb4097134ff3c332f>
    <MediaLengthInSeconds xmlns="45a3d4f7-9c58-4b3a-8520-ddc2661e1e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3DED891707E469918490379788F75" ma:contentTypeVersion="16" ma:contentTypeDescription="Create a new document." ma:contentTypeScope="" ma:versionID="d89fe49cbe8ab7fb7f71064fe60983c3">
  <xsd:schema xmlns:xsd="http://www.w3.org/2001/XMLSchema" xmlns:xs="http://www.w3.org/2001/XMLSchema" xmlns:p="http://schemas.microsoft.com/office/2006/metadata/properties" xmlns:ns2="45a3d4f7-9c58-4b3a-8520-ddc2661e1e29" xmlns:ns3="d452958a-a034-4ff8-bab9-f4db54d60168" xmlns:ns4="985ec44e-1bab-4c0b-9df0-6ba128686fc9" targetNamespace="http://schemas.microsoft.com/office/2006/metadata/properties" ma:root="true" ma:fieldsID="8e9660cbb8c362a12de943d05a6fb183" ns2:_="" ns3:_="" ns4:_="">
    <xsd:import namespace="45a3d4f7-9c58-4b3a-8520-ddc2661e1e29"/>
    <xsd:import namespace="d452958a-a034-4ff8-bab9-f4db54d6016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3d4f7-9c58-4b3a-8520-ddc2661e1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2958a-a034-4ff8-bab9-f4db54d601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568971d-b28d-46fa-84b2-ef77136e97bf}" ma:internalName="TaxCatchAll" ma:showField="CatchAllData" ma:web="d452958a-a034-4ff8-bab9-f4db54d601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FE0EB5-C804-47D6-B49E-49400298DFEC}">
  <ds:schemaRefs>
    <ds:schemaRef ds:uri="45a3d4f7-9c58-4b3a-8520-ddc2661e1e29"/>
    <ds:schemaRef ds:uri="985ec44e-1bab-4c0b-9df0-6ba128686fc9"/>
    <ds:schemaRef ds:uri="d452958a-a034-4ff8-bab9-f4db54d601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AF1A3-C026-462B-9344-7900CE606ABB}">
  <ds:schemaRefs>
    <ds:schemaRef ds:uri="45a3d4f7-9c58-4b3a-8520-ddc2661e1e29"/>
    <ds:schemaRef ds:uri="985ec44e-1bab-4c0b-9df0-6ba128686fc9"/>
    <ds:schemaRef ds:uri="d452958a-a034-4ff8-bab9-f4db54d601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CB5362-7A49-4065-9B6B-2306C8544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ECOSOC_59th CND presentation_ 26 July_latest version</Template>
  <TotalTime>1</TotalTime>
  <Words>575</Words>
  <Application>Microsoft Office PowerPoint</Application>
  <PresentationFormat>Widescreen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ECOSOC_59th CND presentation_ 26 July_latest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CONTINUING OPEN DIALOGUE  MULTI-YEAR WORKPLAN BEYOND 2019</vt:lpstr>
      <vt:lpstr> SUBSIDIARY BODIES CND: HONLEAs</vt:lpstr>
      <vt:lpstr>Review of Subsidiary Bodies </vt:lpstr>
      <vt:lpstr>High-level Political Forum of ECOSOC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Vasse</dc:creator>
  <cp:lastModifiedBy>Jo Dedeyne-Amann</cp:lastModifiedBy>
  <cp:revision>2</cp:revision>
  <cp:lastPrinted>2019-07-10T14:33:57Z</cp:lastPrinted>
  <dcterms:created xsi:type="dcterms:W3CDTF">2017-06-12T12:38:10Z</dcterms:created>
  <dcterms:modified xsi:type="dcterms:W3CDTF">2022-06-07T19:34:11Z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0x010100FD13DED891707E469918490379788F75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