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diagrams/data2.xml" ContentType="application/vnd.openxmlformats-officedocument.drawingml.diagramData+xml"/>
  <Override PartName="/ppt/diagrams/data1.xml" ContentType="application/vnd.openxmlformats-officedocument.drawingml.diagramData+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13"/>
  </p:notesMasterIdLst>
  <p:sldIdLst>
    <p:sldId id="468" r:id="rId3"/>
    <p:sldId id="446" r:id="rId4"/>
    <p:sldId id="461" r:id="rId5"/>
    <p:sldId id="361" r:id="rId6"/>
    <p:sldId id="482" r:id="rId7"/>
    <p:sldId id="398" r:id="rId8"/>
    <p:sldId id="257" r:id="rId9"/>
    <p:sldId id="259" r:id="rId10"/>
    <p:sldId id="344" r:id="rId11"/>
    <p:sldId id="34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01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8"/>
    <p:restoredTop sz="93878"/>
  </p:normalViewPr>
  <p:slideViewPr>
    <p:cSldViewPr snapToGrid="0">
      <p:cViewPr varScale="1">
        <p:scale>
          <a:sx n="120" d="100"/>
          <a:sy n="120" d="100"/>
        </p:scale>
        <p:origin x="864" y="184"/>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stacked"/>
        <c:varyColors val="0"/>
        <c:ser>
          <c:idx val="0"/>
          <c:order val="0"/>
          <c:tx>
            <c:strRef>
              <c:f>'[Chart in Microsoft Word]Sheet1'!$B$1</c:f>
              <c:strCache>
                <c:ptCount val="1"/>
                <c:pt idx="0">
                  <c:v>Intangible Assets</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'[Chart in Microsoft Word]Sheet1'!$A$2:$A$7</c:f>
              <c:numCache>
                <c:formatCode>General</c:formatCode>
                <c:ptCount val="6"/>
                <c:pt idx="0">
                  <c:v>1975</c:v>
                </c:pt>
                <c:pt idx="1">
                  <c:v>1985</c:v>
                </c:pt>
                <c:pt idx="2">
                  <c:v>1995</c:v>
                </c:pt>
                <c:pt idx="3">
                  <c:v>2005</c:v>
                </c:pt>
                <c:pt idx="4">
                  <c:v>2015</c:v>
                </c:pt>
                <c:pt idx="5">
                  <c:v>2019</c:v>
                </c:pt>
              </c:numCache>
            </c:numRef>
          </c:cat>
          <c:val>
            <c:numRef>
              <c:f>'[Chart in Microsoft Word]Sheet1'!$B$2:$B$7</c:f>
              <c:numCache>
                <c:formatCode>0%</c:formatCode>
                <c:ptCount val="6"/>
                <c:pt idx="0">
                  <c:v>0.17</c:v>
                </c:pt>
                <c:pt idx="1">
                  <c:v>0.32</c:v>
                </c:pt>
                <c:pt idx="2">
                  <c:v>0.68</c:v>
                </c:pt>
                <c:pt idx="3">
                  <c:v>0.8</c:v>
                </c:pt>
                <c:pt idx="4">
                  <c:v>0.87</c:v>
                </c:pt>
                <c:pt idx="5">
                  <c:v>0.91</c:v>
                </c:pt>
              </c:numCache>
            </c:numRef>
          </c:val>
          <c:extLst>
            <c:ext xmlns:c16="http://schemas.microsoft.com/office/drawing/2014/chart" uri="{C3380CC4-5D6E-409C-BE32-E72D297353CC}">
              <c16:uniqueId val="{00000000-B51C-4F4C-A617-2648CBC2D422}"/>
            </c:ext>
          </c:extLst>
        </c:ser>
        <c:ser>
          <c:idx val="1"/>
          <c:order val="1"/>
          <c:tx>
            <c:strRef>
              <c:f>'[Chart in Microsoft Word]Sheet1'!$C$1</c:f>
              <c:strCache>
                <c:ptCount val="1"/>
                <c:pt idx="0">
                  <c:v>Tangible Assets</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'[Chart in Microsoft Word]Sheet1'!$A$2:$A$7</c:f>
              <c:numCache>
                <c:formatCode>General</c:formatCode>
                <c:ptCount val="6"/>
                <c:pt idx="0">
                  <c:v>1975</c:v>
                </c:pt>
                <c:pt idx="1">
                  <c:v>1985</c:v>
                </c:pt>
                <c:pt idx="2">
                  <c:v>1995</c:v>
                </c:pt>
                <c:pt idx="3">
                  <c:v>2005</c:v>
                </c:pt>
                <c:pt idx="4">
                  <c:v>2015</c:v>
                </c:pt>
                <c:pt idx="5">
                  <c:v>2019</c:v>
                </c:pt>
              </c:numCache>
            </c:numRef>
          </c:cat>
          <c:val>
            <c:numRef>
              <c:f>'[Chart in Microsoft Word]Sheet1'!$C$2:$C$7</c:f>
              <c:numCache>
                <c:formatCode>0%</c:formatCode>
                <c:ptCount val="6"/>
                <c:pt idx="0">
                  <c:v>0.83</c:v>
                </c:pt>
                <c:pt idx="1">
                  <c:v>0.68</c:v>
                </c:pt>
                <c:pt idx="2">
                  <c:v>0.32</c:v>
                </c:pt>
                <c:pt idx="3">
                  <c:v>0.2</c:v>
                </c:pt>
                <c:pt idx="4">
                  <c:v>0.13</c:v>
                </c:pt>
                <c:pt idx="5">
                  <c:v>0.09</c:v>
                </c:pt>
              </c:numCache>
            </c:numRef>
          </c:val>
          <c:extLst>
            <c:ext xmlns:c16="http://schemas.microsoft.com/office/drawing/2014/chart" uri="{C3380CC4-5D6E-409C-BE32-E72D297353CC}">
              <c16:uniqueId val="{00000001-B51C-4F4C-A617-2648CBC2D422}"/>
            </c:ext>
          </c:extLst>
        </c:ser>
        <c:dLbls>
          <c:dLblPos val="ctr"/>
          <c:showLegendKey val="0"/>
          <c:showVal val="1"/>
          <c:showCatName val="0"/>
          <c:showSerName val="0"/>
          <c:showPercent val="0"/>
          <c:showBubbleSize val="0"/>
        </c:dLbls>
        <c:gapWidth val="79"/>
        <c:overlap val="100"/>
        <c:axId val="1060376815"/>
        <c:axId val="1060378447"/>
      </c:barChart>
      <c:catAx>
        <c:axId val="106037681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60378447"/>
        <c:crosses val="autoZero"/>
        <c:auto val="1"/>
        <c:lblAlgn val="ctr"/>
        <c:lblOffset val="100"/>
        <c:noMultiLvlLbl val="0"/>
      </c:catAx>
      <c:valAx>
        <c:axId val="1060378447"/>
        <c:scaling>
          <c:orientation val="minMax"/>
          <c:max val="1"/>
        </c:scaling>
        <c:delete val="0"/>
        <c:axPos val="l"/>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5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60376815"/>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lt1"/>
    </a:solidFill>
    <a:ln w="9525" cap="flat" cmpd="sng" algn="ctr">
      <a:solidFill>
        <a:schemeClr val="tx1"/>
      </a:solidFill>
      <a:round/>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Tangible</c:v>
                </c:pt>
              </c:strCache>
            </c:strRef>
          </c:tx>
          <c:spPr>
            <a:solidFill>
              <a:schemeClr val="bg1">
                <a:lumMod val="75000"/>
              </a:schemeClr>
            </a:solidFill>
            <a:ln>
              <a:noFill/>
            </a:ln>
            <a:effectLst/>
          </c:spPr>
          <c:invertIfNegative val="0"/>
          <c:dLbls>
            <c:dLbl>
              <c:idx val="0"/>
              <c:layout>
                <c:manualLayout>
                  <c:x val="1.6913201620988717E-4"/>
                  <c:y val="-1.280778466112661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4F-5148-B0C1-C4161DC8AA67}"/>
                </c:ext>
              </c:extLst>
            </c:dLbl>
            <c:dLbl>
              <c:idx val="1"/>
              <c:layout>
                <c:manualLayout>
                  <c:x val="0"/>
                  <c:y val="-2.847685004509905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4F-5148-B0C1-C4161DC8AA67}"/>
                </c:ext>
              </c:extLst>
            </c:dLbl>
            <c:dLbl>
              <c:idx val="2"/>
              <c:layout>
                <c:manualLayout>
                  <c:x val="0"/>
                  <c:y val="2.459898038292340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14F-5148-B0C1-C4161DC8AA67}"/>
                </c:ext>
              </c:extLst>
            </c:dLbl>
            <c:dLbl>
              <c:idx val="4"/>
              <c:layout>
                <c:manualLayout>
                  <c:x val="0"/>
                  <c:y val="1.60676671261401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14F-5148-B0C1-C4161DC8AA67}"/>
                </c:ext>
              </c:extLst>
            </c:dLbl>
            <c:dLbl>
              <c:idx val="5"/>
              <c:layout>
                <c:manualLayout>
                  <c:x val="0"/>
                  <c:y val="1.10706226499104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14F-5148-B0C1-C4161DC8AA6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1975</c:v>
                </c:pt>
                <c:pt idx="1">
                  <c:v>1985</c:v>
                </c:pt>
                <c:pt idx="2">
                  <c:v>1995</c:v>
                </c:pt>
                <c:pt idx="3">
                  <c:v>2005</c:v>
                </c:pt>
                <c:pt idx="4">
                  <c:v>2018</c:v>
                </c:pt>
                <c:pt idx="5">
                  <c:v>2024</c:v>
                </c:pt>
              </c:numCache>
            </c:numRef>
          </c:cat>
          <c:val>
            <c:numRef>
              <c:f>Sheet1!$B$2:$B$7</c:f>
              <c:numCache>
                <c:formatCode>General</c:formatCode>
                <c:ptCount val="6"/>
                <c:pt idx="0">
                  <c:v>2.7</c:v>
                </c:pt>
                <c:pt idx="1">
                  <c:v>2.5</c:v>
                </c:pt>
                <c:pt idx="2">
                  <c:v>2.8</c:v>
                </c:pt>
                <c:pt idx="3">
                  <c:v>3.5</c:v>
                </c:pt>
                <c:pt idx="4">
                  <c:v>4.9000000000000004</c:v>
                </c:pt>
                <c:pt idx="5">
                  <c:v>4.0999999999999996</c:v>
                </c:pt>
              </c:numCache>
            </c:numRef>
          </c:val>
          <c:extLst>
            <c:ext xmlns:c16="http://schemas.microsoft.com/office/drawing/2014/chart" uri="{C3380CC4-5D6E-409C-BE32-E72D297353CC}">
              <c16:uniqueId val="{00000000-614F-5148-B0C1-C4161DC8AA67}"/>
            </c:ext>
          </c:extLst>
        </c:ser>
        <c:ser>
          <c:idx val="1"/>
          <c:order val="1"/>
          <c:tx>
            <c:strRef>
              <c:f>Sheet1!$C$1</c:f>
              <c:strCache>
                <c:ptCount val="1"/>
                <c:pt idx="0">
                  <c:v>Intangible</c:v>
                </c:pt>
              </c:strCache>
            </c:strRef>
          </c:tx>
          <c:spPr>
            <a:solidFill>
              <a:srgbClr val="FF0000">
                <a:alpha val="62393"/>
              </a:srgbClr>
            </a:solidFill>
            <a:ln>
              <a:noFill/>
            </a:ln>
            <a:effectLst/>
          </c:spPr>
          <c:invertIfNegative val="0"/>
          <c:dLbls>
            <c:dLbl>
              <c:idx val="0"/>
              <c:layout>
                <c:manualLayout>
                  <c:x val="0"/>
                  <c:y val="-1.80901675146679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4F-5148-B0C1-C4161DC8AA67}"/>
                </c:ext>
              </c:extLst>
            </c:dLbl>
            <c:dLbl>
              <c:idx val="1"/>
              <c:layout>
                <c:manualLayout>
                  <c:x val="0"/>
                  <c:y val="-2.50872988702500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4F-5148-B0C1-C4161DC8AA6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1975</c:v>
                </c:pt>
                <c:pt idx="1">
                  <c:v>1985</c:v>
                </c:pt>
                <c:pt idx="2">
                  <c:v>1995</c:v>
                </c:pt>
                <c:pt idx="3">
                  <c:v>2005</c:v>
                </c:pt>
                <c:pt idx="4">
                  <c:v>2018</c:v>
                </c:pt>
                <c:pt idx="5">
                  <c:v>2024</c:v>
                </c:pt>
              </c:numCache>
            </c:numRef>
          </c:cat>
          <c:val>
            <c:numRef>
              <c:f>Sheet1!$C$2:$C$7</c:f>
              <c:numCache>
                <c:formatCode>General</c:formatCode>
                <c:ptCount val="6"/>
                <c:pt idx="0">
                  <c:v>0.5</c:v>
                </c:pt>
                <c:pt idx="1">
                  <c:v>1.2</c:v>
                </c:pt>
                <c:pt idx="2">
                  <c:v>5.8</c:v>
                </c:pt>
                <c:pt idx="3">
                  <c:v>14.2</c:v>
                </c:pt>
                <c:pt idx="4">
                  <c:v>25.7</c:v>
                </c:pt>
                <c:pt idx="5">
                  <c:v>37.200000000000003</c:v>
                </c:pt>
              </c:numCache>
            </c:numRef>
          </c:val>
          <c:extLst>
            <c:ext xmlns:c16="http://schemas.microsoft.com/office/drawing/2014/chart" uri="{C3380CC4-5D6E-409C-BE32-E72D297353CC}">
              <c16:uniqueId val="{00000003-614F-5148-B0C1-C4161DC8AA67}"/>
            </c:ext>
          </c:extLst>
        </c:ser>
        <c:dLbls>
          <c:dLblPos val="inEnd"/>
          <c:showLegendKey val="0"/>
          <c:showVal val="1"/>
          <c:showCatName val="0"/>
          <c:showSerName val="0"/>
          <c:showPercent val="0"/>
          <c:showBubbleSize val="0"/>
        </c:dLbls>
        <c:gapWidth val="150"/>
        <c:overlap val="100"/>
        <c:axId val="2144729759"/>
        <c:axId val="2144486159"/>
      </c:barChart>
      <c:catAx>
        <c:axId val="2144729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crossAx val="2144486159"/>
        <c:crossesAt val="0"/>
        <c:auto val="1"/>
        <c:lblAlgn val="ctr"/>
        <c:lblOffset val="100"/>
        <c:noMultiLvlLbl val="0"/>
      </c:catAx>
      <c:valAx>
        <c:axId val="2144486159"/>
        <c:scaling>
          <c:orientation val="minMax"/>
          <c:max val="45"/>
          <c:min val="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7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crossAx val="2144729759"/>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FA8AEA-D93A-5043-BC80-77DF3F36F977}" type="doc">
      <dgm:prSet loTypeId="urn:microsoft.com/office/officeart/2005/8/layout/hChevron3" loCatId="" qsTypeId="urn:microsoft.com/office/officeart/2005/8/quickstyle/simple1" qsCatId="simple" csTypeId="urn:microsoft.com/office/officeart/2005/8/colors/accent1_2" csCatId="accent1" phldr="1"/>
      <dgm:spPr/>
    </dgm:pt>
    <dgm:pt modelId="{9CE6C540-AA57-3644-ADA1-54F128A9B2E6}">
      <dgm:prSet phldrT="[Text]" custT="1"/>
      <dgm:spPr>
        <a:gradFill flip="none" rotWithShape="1">
          <a:gsLst>
            <a:gs pos="57000">
              <a:schemeClr val="bg1">
                <a:lumMod val="95000"/>
              </a:schemeClr>
            </a:gs>
            <a:gs pos="0">
              <a:schemeClr val="accent3">
                <a:lumMod val="45000"/>
                <a:lumOff val="55000"/>
              </a:schemeClr>
            </a:gs>
            <a:gs pos="2000">
              <a:schemeClr val="bg1">
                <a:lumMod val="85000"/>
              </a:schemeClr>
            </a:gs>
          </a:gsLst>
          <a:lin ang="10800000" scaled="1"/>
          <a:tileRect/>
        </a:gradFill>
      </dgm:spPr>
      <dgm:t>
        <a:bodyPr/>
        <a:lstStyle/>
        <a:p>
          <a:r>
            <a:rPr lang="en-US" sz="1200" dirty="0">
              <a:solidFill>
                <a:schemeClr val="tx1"/>
              </a:solidFill>
              <a:latin typeface="Arial" panose="020B0604020202020204" pitchFamily="34" charset="0"/>
              <a:cs typeface="Arial" panose="020B0604020202020204" pitchFamily="34" charset="0"/>
            </a:rPr>
            <a:t>Knowledge Based Economy (KBE)</a:t>
          </a:r>
        </a:p>
      </dgm:t>
    </dgm:pt>
    <dgm:pt modelId="{2C1A8A46-1640-D647-A9C4-F332BD24A6B3}" type="parTrans" cxnId="{49CE988C-B114-FB43-A838-CBE4831D8CAA}">
      <dgm:prSet/>
      <dgm:spPr/>
      <dgm:t>
        <a:bodyPr/>
        <a:lstStyle/>
        <a:p>
          <a:endParaRPr lang="en-US"/>
        </a:p>
      </dgm:t>
    </dgm:pt>
    <dgm:pt modelId="{341E5A53-5807-1C46-BA28-D2418DBF5FF8}" type="sibTrans" cxnId="{49CE988C-B114-FB43-A838-CBE4831D8CAA}">
      <dgm:prSet/>
      <dgm:spPr/>
      <dgm:t>
        <a:bodyPr/>
        <a:lstStyle/>
        <a:p>
          <a:endParaRPr lang="en-US"/>
        </a:p>
      </dgm:t>
    </dgm:pt>
    <dgm:pt modelId="{BFFEF022-D3A1-274B-8F2A-2EA38A7F7604}">
      <dgm:prSet phldrT="[Text]" custT="1"/>
      <dgm:spPr>
        <a:gradFill flip="none" rotWithShape="1">
          <a:gsLst>
            <a:gs pos="32000">
              <a:schemeClr val="bg1">
                <a:lumMod val="65000"/>
              </a:schemeClr>
            </a:gs>
            <a:gs pos="100000">
              <a:schemeClr val="bg1">
                <a:lumMod val="85000"/>
              </a:schemeClr>
            </a:gs>
          </a:gsLst>
          <a:lin ang="10800000" scaled="1"/>
          <a:tileRect/>
        </a:gradFill>
      </dgm:spPr>
      <dgm:t>
        <a:bodyPr/>
        <a:lstStyle/>
        <a:p>
          <a:r>
            <a:rPr lang="en-US" sz="1200" dirty="0">
              <a:solidFill>
                <a:schemeClr val="tx1"/>
              </a:solidFill>
              <a:latin typeface="Arial" panose="020B0604020202020204" pitchFamily="34" charset="0"/>
              <a:cs typeface="Arial" panose="020B0604020202020204" pitchFamily="34" charset="0"/>
            </a:rPr>
            <a:t>Data-Driven Economy (DDE)</a:t>
          </a:r>
        </a:p>
      </dgm:t>
    </dgm:pt>
    <dgm:pt modelId="{06E44414-DE51-0440-BECB-69B3BECA0578}" type="parTrans" cxnId="{9D010F13-FF1E-BC46-853C-4E7D7017BA35}">
      <dgm:prSet/>
      <dgm:spPr/>
      <dgm:t>
        <a:bodyPr/>
        <a:lstStyle/>
        <a:p>
          <a:endParaRPr lang="en-US"/>
        </a:p>
      </dgm:t>
    </dgm:pt>
    <dgm:pt modelId="{1C4341B2-47B7-434C-9791-82CCE25609D9}" type="sibTrans" cxnId="{9D010F13-FF1E-BC46-853C-4E7D7017BA35}">
      <dgm:prSet/>
      <dgm:spPr/>
      <dgm:t>
        <a:bodyPr/>
        <a:lstStyle/>
        <a:p>
          <a:endParaRPr lang="en-US"/>
        </a:p>
      </dgm:t>
    </dgm:pt>
    <dgm:pt modelId="{DE166FA3-88CD-0242-81C0-A39E206B783E}">
      <dgm:prSet phldrT="[Text]" custT="1"/>
      <dgm:spPr>
        <a:gradFill flip="none" rotWithShape="1">
          <a:gsLst>
            <a:gs pos="100000">
              <a:schemeClr val="bg1">
                <a:lumMod val="50000"/>
              </a:schemeClr>
            </a:gs>
            <a:gs pos="38000">
              <a:schemeClr val="bg1">
                <a:lumMod val="50000"/>
              </a:schemeClr>
            </a:gs>
            <a:gs pos="100000">
              <a:schemeClr val="bg1">
                <a:lumMod val="75000"/>
                <a:tint val="44500"/>
                <a:satMod val="160000"/>
              </a:schemeClr>
            </a:gs>
            <a:gs pos="95000">
              <a:schemeClr val="bg1">
                <a:lumMod val="65000"/>
              </a:schemeClr>
            </a:gs>
          </a:gsLst>
          <a:lin ang="10800000" scaled="1"/>
          <a:tileRect/>
        </a:gradFill>
      </dgm:spPr>
      <dgm:t>
        <a:bodyPr/>
        <a:lstStyle/>
        <a:p>
          <a:r>
            <a:rPr lang="en-US" sz="1200" dirty="0">
              <a:solidFill>
                <a:schemeClr val="tx1"/>
              </a:solidFill>
              <a:latin typeface="Arial" panose="020B0604020202020204" pitchFamily="34" charset="0"/>
              <a:cs typeface="Arial" panose="020B0604020202020204" pitchFamily="34" charset="0"/>
            </a:rPr>
            <a:t>Machine Knowledge Capital (MKC)</a:t>
          </a:r>
        </a:p>
      </dgm:t>
    </dgm:pt>
    <dgm:pt modelId="{0DCE3F83-EC35-8945-A88B-92BD77C43015}" type="parTrans" cxnId="{DFAF3FEE-5309-774C-A22F-274E23D12F45}">
      <dgm:prSet/>
      <dgm:spPr/>
      <dgm:t>
        <a:bodyPr/>
        <a:lstStyle/>
        <a:p>
          <a:endParaRPr lang="en-US"/>
        </a:p>
      </dgm:t>
    </dgm:pt>
    <dgm:pt modelId="{229E8626-AE96-0D4E-A288-7E4288BAA1E3}" type="sibTrans" cxnId="{DFAF3FEE-5309-774C-A22F-274E23D12F45}">
      <dgm:prSet/>
      <dgm:spPr/>
      <dgm:t>
        <a:bodyPr/>
        <a:lstStyle/>
        <a:p>
          <a:endParaRPr lang="en-US"/>
        </a:p>
      </dgm:t>
    </dgm:pt>
    <dgm:pt modelId="{C78A8C34-CF3A-3F49-987F-532F3FDB5651}" type="pres">
      <dgm:prSet presAssocID="{7CFA8AEA-D93A-5043-BC80-77DF3F36F977}" presName="Name0" presStyleCnt="0">
        <dgm:presLayoutVars>
          <dgm:dir/>
          <dgm:resizeHandles val="exact"/>
        </dgm:presLayoutVars>
      </dgm:prSet>
      <dgm:spPr/>
    </dgm:pt>
    <dgm:pt modelId="{F923CCD1-1655-8743-9F9D-1754AC2054F0}" type="pres">
      <dgm:prSet presAssocID="{9CE6C540-AA57-3644-ADA1-54F128A9B2E6}" presName="parTxOnly" presStyleLbl="node1" presStyleIdx="0" presStyleCnt="3" custScaleY="69725">
        <dgm:presLayoutVars>
          <dgm:bulletEnabled val="1"/>
        </dgm:presLayoutVars>
      </dgm:prSet>
      <dgm:spPr/>
    </dgm:pt>
    <dgm:pt modelId="{E634D182-0B54-424B-BD77-4FF9AF9D7AAD}" type="pres">
      <dgm:prSet presAssocID="{341E5A53-5807-1C46-BA28-D2418DBF5FF8}" presName="parSpace" presStyleCnt="0"/>
      <dgm:spPr/>
    </dgm:pt>
    <dgm:pt modelId="{A0A6AE5D-63DD-7B41-A6B4-18D5263F7CA3}" type="pres">
      <dgm:prSet presAssocID="{BFFEF022-D3A1-274B-8F2A-2EA38A7F7604}" presName="parTxOnly" presStyleLbl="node1" presStyleIdx="1" presStyleCnt="3" custScaleY="69725">
        <dgm:presLayoutVars>
          <dgm:bulletEnabled val="1"/>
        </dgm:presLayoutVars>
      </dgm:prSet>
      <dgm:spPr/>
    </dgm:pt>
    <dgm:pt modelId="{DB404FE2-5E7E-4D40-BA49-AB84B3B9739C}" type="pres">
      <dgm:prSet presAssocID="{1C4341B2-47B7-434C-9791-82CCE25609D9}" presName="parSpace" presStyleCnt="0"/>
      <dgm:spPr/>
    </dgm:pt>
    <dgm:pt modelId="{55159439-7B36-7D45-8CCE-D5C187F4B98C}" type="pres">
      <dgm:prSet presAssocID="{DE166FA3-88CD-0242-81C0-A39E206B783E}" presName="parTxOnly" presStyleLbl="node1" presStyleIdx="2" presStyleCnt="3" custScaleY="69725" custLinFactNeighborY="0">
        <dgm:presLayoutVars>
          <dgm:bulletEnabled val="1"/>
        </dgm:presLayoutVars>
      </dgm:prSet>
      <dgm:spPr/>
    </dgm:pt>
  </dgm:ptLst>
  <dgm:cxnLst>
    <dgm:cxn modelId="{9D010F13-FF1E-BC46-853C-4E7D7017BA35}" srcId="{7CFA8AEA-D93A-5043-BC80-77DF3F36F977}" destId="{BFFEF022-D3A1-274B-8F2A-2EA38A7F7604}" srcOrd="1" destOrd="0" parTransId="{06E44414-DE51-0440-BECB-69B3BECA0578}" sibTransId="{1C4341B2-47B7-434C-9791-82CCE25609D9}"/>
    <dgm:cxn modelId="{AE553A5B-17E9-3F4D-9282-388301C4F8CB}" type="presOf" srcId="{9CE6C540-AA57-3644-ADA1-54F128A9B2E6}" destId="{F923CCD1-1655-8743-9F9D-1754AC2054F0}" srcOrd="0" destOrd="0" presId="urn:microsoft.com/office/officeart/2005/8/layout/hChevron3"/>
    <dgm:cxn modelId="{671C376C-1444-9742-BFE6-C4F1EC514B26}" type="presOf" srcId="{BFFEF022-D3A1-274B-8F2A-2EA38A7F7604}" destId="{A0A6AE5D-63DD-7B41-A6B4-18D5263F7CA3}" srcOrd="0" destOrd="0" presId="urn:microsoft.com/office/officeart/2005/8/layout/hChevron3"/>
    <dgm:cxn modelId="{49CE988C-B114-FB43-A838-CBE4831D8CAA}" srcId="{7CFA8AEA-D93A-5043-BC80-77DF3F36F977}" destId="{9CE6C540-AA57-3644-ADA1-54F128A9B2E6}" srcOrd="0" destOrd="0" parTransId="{2C1A8A46-1640-D647-A9C4-F332BD24A6B3}" sibTransId="{341E5A53-5807-1C46-BA28-D2418DBF5FF8}"/>
    <dgm:cxn modelId="{9EE8A999-0D61-1A40-9C7C-084F3B3CA46F}" type="presOf" srcId="{DE166FA3-88CD-0242-81C0-A39E206B783E}" destId="{55159439-7B36-7D45-8CCE-D5C187F4B98C}" srcOrd="0" destOrd="0" presId="urn:microsoft.com/office/officeart/2005/8/layout/hChevron3"/>
    <dgm:cxn modelId="{9B7ABDA7-5B3A-5246-9DA2-4B75FC6F1C2C}" type="presOf" srcId="{7CFA8AEA-D93A-5043-BC80-77DF3F36F977}" destId="{C78A8C34-CF3A-3F49-987F-532F3FDB5651}" srcOrd="0" destOrd="0" presId="urn:microsoft.com/office/officeart/2005/8/layout/hChevron3"/>
    <dgm:cxn modelId="{DFAF3FEE-5309-774C-A22F-274E23D12F45}" srcId="{7CFA8AEA-D93A-5043-BC80-77DF3F36F977}" destId="{DE166FA3-88CD-0242-81C0-A39E206B783E}" srcOrd="2" destOrd="0" parTransId="{0DCE3F83-EC35-8945-A88B-92BD77C43015}" sibTransId="{229E8626-AE96-0D4E-A288-7E4288BAA1E3}"/>
    <dgm:cxn modelId="{93E80DA2-E200-A248-AC0E-727709E06EF2}" type="presParOf" srcId="{C78A8C34-CF3A-3F49-987F-532F3FDB5651}" destId="{F923CCD1-1655-8743-9F9D-1754AC2054F0}" srcOrd="0" destOrd="0" presId="urn:microsoft.com/office/officeart/2005/8/layout/hChevron3"/>
    <dgm:cxn modelId="{0C841FBB-7AE9-BC40-8592-624677C5C707}" type="presParOf" srcId="{C78A8C34-CF3A-3F49-987F-532F3FDB5651}" destId="{E634D182-0B54-424B-BD77-4FF9AF9D7AAD}" srcOrd="1" destOrd="0" presId="urn:microsoft.com/office/officeart/2005/8/layout/hChevron3"/>
    <dgm:cxn modelId="{24D372C0-A786-B548-9F5B-63E466FD8CDD}" type="presParOf" srcId="{C78A8C34-CF3A-3F49-987F-532F3FDB5651}" destId="{A0A6AE5D-63DD-7B41-A6B4-18D5263F7CA3}" srcOrd="2" destOrd="0" presId="urn:microsoft.com/office/officeart/2005/8/layout/hChevron3"/>
    <dgm:cxn modelId="{12605A05-DD0B-EF4E-8739-58D0D1CFC6F7}" type="presParOf" srcId="{C78A8C34-CF3A-3F49-987F-532F3FDB5651}" destId="{DB404FE2-5E7E-4D40-BA49-AB84B3B9739C}" srcOrd="3" destOrd="0" presId="urn:microsoft.com/office/officeart/2005/8/layout/hChevron3"/>
    <dgm:cxn modelId="{089036A9-6DEA-EA49-A81F-B429E9A0D5C7}" type="presParOf" srcId="{C78A8C34-CF3A-3F49-987F-532F3FDB5651}" destId="{55159439-7B36-7D45-8CCE-D5C187F4B98C}" srcOrd="4" destOrd="0" presId="urn:microsoft.com/office/officeart/2005/8/layout/hChevron3"/>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FA8AEA-D93A-5043-BC80-77DF3F36F977}" type="doc">
      <dgm:prSet loTypeId="urn:microsoft.com/office/officeart/2005/8/layout/hChevron3" loCatId="" qsTypeId="urn:microsoft.com/office/officeart/2005/8/quickstyle/simple1" qsCatId="simple" csTypeId="urn:microsoft.com/office/officeart/2005/8/colors/accent1_2" csCatId="accent1" phldr="1"/>
      <dgm:spPr/>
    </dgm:pt>
    <dgm:pt modelId="{9CE6C540-AA57-3644-ADA1-54F128A9B2E6}">
      <dgm:prSet phldrT="[Text]" custT="1"/>
      <dgm:spPr>
        <a:gradFill flip="none" rotWithShape="1">
          <a:gsLst>
            <a:gs pos="57000">
              <a:schemeClr val="bg1">
                <a:lumMod val="95000"/>
              </a:schemeClr>
            </a:gs>
            <a:gs pos="0">
              <a:schemeClr val="accent3">
                <a:lumMod val="45000"/>
                <a:lumOff val="55000"/>
              </a:schemeClr>
            </a:gs>
            <a:gs pos="2000">
              <a:schemeClr val="bg1">
                <a:lumMod val="85000"/>
              </a:schemeClr>
            </a:gs>
          </a:gsLst>
          <a:lin ang="10800000" scaled="1"/>
          <a:tileRect/>
        </a:gradFill>
      </dgm:spPr>
      <dgm:t>
        <a:bodyPr/>
        <a:lstStyle/>
        <a:p>
          <a:r>
            <a:rPr lang="en-US" sz="1200" dirty="0">
              <a:solidFill>
                <a:schemeClr val="tx1"/>
              </a:solidFill>
              <a:latin typeface="Arial" panose="020B0604020202020204" pitchFamily="34" charset="0"/>
              <a:cs typeface="Arial" panose="020B0604020202020204" pitchFamily="34" charset="0"/>
            </a:rPr>
            <a:t>Knowledge Based Economy (KBE)</a:t>
          </a:r>
        </a:p>
      </dgm:t>
    </dgm:pt>
    <dgm:pt modelId="{2C1A8A46-1640-D647-A9C4-F332BD24A6B3}" type="parTrans" cxnId="{49CE988C-B114-FB43-A838-CBE4831D8CAA}">
      <dgm:prSet/>
      <dgm:spPr/>
      <dgm:t>
        <a:bodyPr/>
        <a:lstStyle/>
        <a:p>
          <a:endParaRPr lang="en-US"/>
        </a:p>
      </dgm:t>
    </dgm:pt>
    <dgm:pt modelId="{341E5A53-5807-1C46-BA28-D2418DBF5FF8}" type="sibTrans" cxnId="{49CE988C-B114-FB43-A838-CBE4831D8CAA}">
      <dgm:prSet/>
      <dgm:spPr/>
      <dgm:t>
        <a:bodyPr/>
        <a:lstStyle/>
        <a:p>
          <a:endParaRPr lang="en-US"/>
        </a:p>
      </dgm:t>
    </dgm:pt>
    <dgm:pt modelId="{BFFEF022-D3A1-274B-8F2A-2EA38A7F7604}">
      <dgm:prSet phldrT="[Text]" custT="1"/>
      <dgm:spPr>
        <a:gradFill flip="none" rotWithShape="1">
          <a:gsLst>
            <a:gs pos="32000">
              <a:schemeClr val="bg1">
                <a:lumMod val="65000"/>
              </a:schemeClr>
            </a:gs>
            <a:gs pos="100000">
              <a:schemeClr val="bg1">
                <a:lumMod val="85000"/>
              </a:schemeClr>
            </a:gs>
          </a:gsLst>
          <a:lin ang="10800000" scaled="1"/>
          <a:tileRect/>
        </a:gradFill>
      </dgm:spPr>
      <dgm:t>
        <a:bodyPr/>
        <a:lstStyle/>
        <a:p>
          <a:r>
            <a:rPr lang="en-US" sz="1200" dirty="0">
              <a:solidFill>
                <a:schemeClr val="tx1"/>
              </a:solidFill>
              <a:latin typeface="Arial" panose="020B0604020202020204" pitchFamily="34" charset="0"/>
              <a:cs typeface="Arial" panose="020B0604020202020204" pitchFamily="34" charset="0"/>
            </a:rPr>
            <a:t>Data-Driven Economy (DDE)</a:t>
          </a:r>
        </a:p>
      </dgm:t>
    </dgm:pt>
    <dgm:pt modelId="{06E44414-DE51-0440-BECB-69B3BECA0578}" type="parTrans" cxnId="{9D010F13-FF1E-BC46-853C-4E7D7017BA35}">
      <dgm:prSet/>
      <dgm:spPr/>
      <dgm:t>
        <a:bodyPr/>
        <a:lstStyle/>
        <a:p>
          <a:endParaRPr lang="en-US"/>
        </a:p>
      </dgm:t>
    </dgm:pt>
    <dgm:pt modelId="{1C4341B2-47B7-434C-9791-82CCE25609D9}" type="sibTrans" cxnId="{9D010F13-FF1E-BC46-853C-4E7D7017BA35}">
      <dgm:prSet/>
      <dgm:spPr/>
      <dgm:t>
        <a:bodyPr/>
        <a:lstStyle/>
        <a:p>
          <a:endParaRPr lang="en-US"/>
        </a:p>
      </dgm:t>
    </dgm:pt>
    <dgm:pt modelId="{DE166FA3-88CD-0242-81C0-A39E206B783E}">
      <dgm:prSet phldrT="[Text]" custT="1"/>
      <dgm:spPr>
        <a:gradFill flip="none" rotWithShape="1">
          <a:gsLst>
            <a:gs pos="100000">
              <a:schemeClr val="bg1">
                <a:lumMod val="50000"/>
              </a:schemeClr>
            </a:gs>
            <a:gs pos="38000">
              <a:schemeClr val="bg1">
                <a:lumMod val="50000"/>
              </a:schemeClr>
            </a:gs>
            <a:gs pos="100000">
              <a:schemeClr val="bg1">
                <a:lumMod val="75000"/>
                <a:tint val="44500"/>
                <a:satMod val="160000"/>
              </a:schemeClr>
            </a:gs>
            <a:gs pos="95000">
              <a:schemeClr val="bg1">
                <a:lumMod val="65000"/>
              </a:schemeClr>
            </a:gs>
          </a:gsLst>
          <a:lin ang="10800000" scaled="1"/>
          <a:tileRect/>
        </a:gradFill>
      </dgm:spPr>
      <dgm:t>
        <a:bodyPr/>
        <a:lstStyle/>
        <a:p>
          <a:r>
            <a:rPr lang="en-US" sz="1200" dirty="0">
              <a:solidFill>
                <a:schemeClr val="tx1"/>
              </a:solidFill>
              <a:latin typeface="Arial" panose="020B0604020202020204" pitchFamily="34" charset="0"/>
              <a:cs typeface="Arial" panose="020B0604020202020204" pitchFamily="34" charset="0"/>
            </a:rPr>
            <a:t>Machine Knowledge Capital (MKC)</a:t>
          </a:r>
        </a:p>
      </dgm:t>
    </dgm:pt>
    <dgm:pt modelId="{0DCE3F83-EC35-8945-A88B-92BD77C43015}" type="parTrans" cxnId="{DFAF3FEE-5309-774C-A22F-274E23D12F45}">
      <dgm:prSet/>
      <dgm:spPr/>
      <dgm:t>
        <a:bodyPr/>
        <a:lstStyle/>
        <a:p>
          <a:endParaRPr lang="en-US"/>
        </a:p>
      </dgm:t>
    </dgm:pt>
    <dgm:pt modelId="{229E8626-AE96-0D4E-A288-7E4288BAA1E3}" type="sibTrans" cxnId="{DFAF3FEE-5309-774C-A22F-274E23D12F45}">
      <dgm:prSet/>
      <dgm:spPr/>
      <dgm:t>
        <a:bodyPr/>
        <a:lstStyle/>
        <a:p>
          <a:endParaRPr lang="en-US"/>
        </a:p>
      </dgm:t>
    </dgm:pt>
    <dgm:pt modelId="{C78A8C34-CF3A-3F49-987F-532F3FDB5651}" type="pres">
      <dgm:prSet presAssocID="{7CFA8AEA-D93A-5043-BC80-77DF3F36F977}" presName="Name0" presStyleCnt="0">
        <dgm:presLayoutVars>
          <dgm:dir/>
          <dgm:resizeHandles val="exact"/>
        </dgm:presLayoutVars>
      </dgm:prSet>
      <dgm:spPr/>
    </dgm:pt>
    <dgm:pt modelId="{F923CCD1-1655-8743-9F9D-1754AC2054F0}" type="pres">
      <dgm:prSet presAssocID="{9CE6C540-AA57-3644-ADA1-54F128A9B2E6}" presName="parTxOnly" presStyleLbl="node1" presStyleIdx="0" presStyleCnt="3" custScaleY="69725">
        <dgm:presLayoutVars>
          <dgm:bulletEnabled val="1"/>
        </dgm:presLayoutVars>
      </dgm:prSet>
      <dgm:spPr/>
    </dgm:pt>
    <dgm:pt modelId="{E634D182-0B54-424B-BD77-4FF9AF9D7AAD}" type="pres">
      <dgm:prSet presAssocID="{341E5A53-5807-1C46-BA28-D2418DBF5FF8}" presName="parSpace" presStyleCnt="0"/>
      <dgm:spPr/>
    </dgm:pt>
    <dgm:pt modelId="{A0A6AE5D-63DD-7B41-A6B4-18D5263F7CA3}" type="pres">
      <dgm:prSet presAssocID="{BFFEF022-D3A1-274B-8F2A-2EA38A7F7604}" presName="parTxOnly" presStyleLbl="node1" presStyleIdx="1" presStyleCnt="3" custScaleY="69725">
        <dgm:presLayoutVars>
          <dgm:bulletEnabled val="1"/>
        </dgm:presLayoutVars>
      </dgm:prSet>
      <dgm:spPr/>
    </dgm:pt>
    <dgm:pt modelId="{DB404FE2-5E7E-4D40-BA49-AB84B3B9739C}" type="pres">
      <dgm:prSet presAssocID="{1C4341B2-47B7-434C-9791-82CCE25609D9}" presName="parSpace" presStyleCnt="0"/>
      <dgm:spPr/>
    </dgm:pt>
    <dgm:pt modelId="{55159439-7B36-7D45-8CCE-D5C187F4B98C}" type="pres">
      <dgm:prSet presAssocID="{DE166FA3-88CD-0242-81C0-A39E206B783E}" presName="parTxOnly" presStyleLbl="node1" presStyleIdx="2" presStyleCnt="3" custScaleY="69725" custLinFactNeighborY="0">
        <dgm:presLayoutVars>
          <dgm:bulletEnabled val="1"/>
        </dgm:presLayoutVars>
      </dgm:prSet>
      <dgm:spPr/>
    </dgm:pt>
  </dgm:ptLst>
  <dgm:cxnLst>
    <dgm:cxn modelId="{9D010F13-FF1E-BC46-853C-4E7D7017BA35}" srcId="{7CFA8AEA-D93A-5043-BC80-77DF3F36F977}" destId="{BFFEF022-D3A1-274B-8F2A-2EA38A7F7604}" srcOrd="1" destOrd="0" parTransId="{06E44414-DE51-0440-BECB-69B3BECA0578}" sibTransId="{1C4341B2-47B7-434C-9791-82CCE25609D9}"/>
    <dgm:cxn modelId="{AE553A5B-17E9-3F4D-9282-388301C4F8CB}" type="presOf" srcId="{9CE6C540-AA57-3644-ADA1-54F128A9B2E6}" destId="{F923CCD1-1655-8743-9F9D-1754AC2054F0}" srcOrd="0" destOrd="0" presId="urn:microsoft.com/office/officeart/2005/8/layout/hChevron3"/>
    <dgm:cxn modelId="{671C376C-1444-9742-BFE6-C4F1EC514B26}" type="presOf" srcId="{BFFEF022-D3A1-274B-8F2A-2EA38A7F7604}" destId="{A0A6AE5D-63DD-7B41-A6B4-18D5263F7CA3}" srcOrd="0" destOrd="0" presId="urn:microsoft.com/office/officeart/2005/8/layout/hChevron3"/>
    <dgm:cxn modelId="{49CE988C-B114-FB43-A838-CBE4831D8CAA}" srcId="{7CFA8AEA-D93A-5043-BC80-77DF3F36F977}" destId="{9CE6C540-AA57-3644-ADA1-54F128A9B2E6}" srcOrd="0" destOrd="0" parTransId="{2C1A8A46-1640-D647-A9C4-F332BD24A6B3}" sibTransId="{341E5A53-5807-1C46-BA28-D2418DBF5FF8}"/>
    <dgm:cxn modelId="{9EE8A999-0D61-1A40-9C7C-084F3B3CA46F}" type="presOf" srcId="{DE166FA3-88CD-0242-81C0-A39E206B783E}" destId="{55159439-7B36-7D45-8CCE-D5C187F4B98C}" srcOrd="0" destOrd="0" presId="urn:microsoft.com/office/officeart/2005/8/layout/hChevron3"/>
    <dgm:cxn modelId="{9B7ABDA7-5B3A-5246-9DA2-4B75FC6F1C2C}" type="presOf" srcId="{7CFA8AEA-D93A-5043-BC80-77DF3F36F977}" destId="{C78A8C34-CF3A-3F49-987F-532F3FDB5651}" srcOrd="0" destOrd="0" presId="urn:microsoft.com/office/officeart/2005/8/layout/hChevron3"/>
    <dgm:cxn modelId="{DFAF3FEE-5309-774C-A22F-274E23D12F45}" srcId="{7CFA8AEA-D93A-5043-BC80-77DF3F36F977}" destId="{DE166FA3-88CD-0242-81C0-A39E206B783E}" srcOrd="2" destOrd="0" parTransId="{0DCE3F83-EC35-8945-A88B-92BD77C43015}" sibTransId="{229E8626-AE96-0D4E-A288-7E4288BAA1E3}"/>
    <dgm:cxn modelId="{93E80DA2-E200-A248-AC0E-727709E06EF2}" type="presParOf" srcId="{C78A8C34-CF3A-3F49-987F-532F3FDB5651}" destId="{F923CCD1-1655-8743-9F9D-1754AC2054F0}" srcOrd="0" destOrd="0" presId="urn:microsoft.com/office/officeart/2005/8/layout/hChevron3"/>
    <dgm:cxn modelId="{0C841FBB-7AE9-BC40-8592-624677C5C707}" type="presParOf" srcId="{C78A8C34-CF3A-3F49-987F-532F3FDB5651}" destId="{E634D182-0B54-424B-BD77-4FF9AF9D7AAD}" srcOrd="1" destOrd="0" presId="urn:microsoft.com/office/officeart/2005/8/layout/hChevron3"/>
    <dgm:cxn modelId="{24D372C0-A786-B548-9F5B-63E466FD8CDD}" type="presParOf" srcId="{C78A8C34-CF3A-3F49-987F-532F3FDB5651}" destId="{A0A6AE5D-63DD-7B41-A6B4-18D5263F7CA3}" srcOrd="2" destOrd="0" presId="urn:microsoft.com/office/officeart/2005/8/layout/hChevron3"/>
    <dgm:cxn modelId="{12605A05-DD0B-EF4E-8739-58D0D1CFC6F7}" type="presParOf" srcId="{C78A8C34-CF3A-3F49-987F-532F3FDB5651}" destId="{DB404FE2-5E7E-4D40-BA49-AB84B3B9739C}" srcOrd="3" destOrd="0" presId="urn:microsoft.com/office/officeart/2005/8/layout/hChevron3"/>
    <dgm:cxn modelId="{089036A9-6DEA-EA49-A81F-B429E9A0D5C7}" type="presParOf" srcId="{C78A8C34-CF3A-3F49-987F-532F3FDB5651}" destId="{55159439-7B36-7D45-8CCE-D5C187F4B98C}" srcOrd="4" destOrd="0" presId="urn:microsoft.com/office/officeart/2005/8/layout/hChevron3"/>
  </dgm:cxnLst>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3CCD1-1655-8743-9F9D-1754AC2054F0}">
      <dsp:nvSpPr>
        <dsp:cNvPr id="0" name=""/>
        <dsp:cNvSpPr/>
      </dsp:nvSpPr>
      <dsp:spPr>
        <a:xfrm>
          <a:off x="2315" y="65317"/>
          <a:ext cx="2025002" cy="564773"/>
        </a:xfrm>
        <a:prstGeom prst="homePlate">
          <a:avLst/>
        </a:prstGeom>
        <a:gradFill flip="none" rotWithShape="1">
          <a:gsLst>
            <a:gs pos="57000">
              <a:schemeClr val="bg1">
                <a:lumMod val="95000"/>
              </a:schemeClr>
            </a:gs>
            <a:gs pos="0">
              <a:schemeClr val="accent3">
                <a:lumMod val="45000"/>
                <a:lumOff val="55000"/>
              </a:schemeClr>
            </a:gs>
            <a:gs pos="2000">
              <a:schemeClr val="bg1">
                <a:lumMod val="85000"/>
              </a:schemeClr>
            </a:gs>
          </a:gsLst>
          <a:lin ang="108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panose="020B0604020202020204" pitchFamily="34" charset="0"/>
              <a:cs typeface="Arial" panose="020B0604020202020204" pitchFamily="34" charset="0"/>
            </a:rPr>
            <a:t>Knowledge Based Economy (KBE)</a:t>
          </a:r>
        </a:p>
      </dsp:txBody>
      <dsp:txXfrm>
        <a:off x="2315" y="65317"/>
        <a:ext cx="1883809" cy="564773"/>
      </dsp:txXfrm>
    </dsp:sp>
    <dsp:sp modelId="{A0A6AE5D-63DD-7B41-A6B4-18D5263F7CA3}">
      <dsp:nvSpPr>
        <dsp:cNvPr id="0" name=""/>
        <dsp:cNvSpPr/>
      </dsp:nvSpPr>
      <dsp:spPr>
        <a:xfrm>
          <a:off x="1622318" y="65317"/>
          <a:ext cx="2025002" cy="564773"/>
        </a:xfrm>
        <a:prstGeom prst="chevron">
          <a:avLst/>
        </a:prstGeom>
        <a:gradFill flip="none" rotWithShape="1">
          <a:gsLst>
            <a:gs pos="32000">
              <a:schemeClr val="bg1">
                <a:lumMod val="65000"/>
              </a:schemeClr>
            </a:gs>
            <a:gs pos="100000">
              <a:schemeClr val="bg1">
                <a:lumMod val="85000"/>
              </a:schemeClr>
            </a:gs>
          </a:gsLst>
          <a:lin ang="108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panose="020B0604020202020204" pitchFamily="34" charset="0"/>
              <a:cs typeface="Arial" panose="020B0604020202020204" pitchFamily="34" charset="0"/>
            </a:rPr>
            <a:t>Data-Driven Economy (DDE)</a:t>
          </a:r>
        </a:p>
      </dsp:txBody>
      <dsp:txXfrm>
        <a:off x="1904705" y="65317"/>
        <a:ext cx="1460229" cy="564773"/>
      </dsp:txXfrm>
    </dsp:sp>
    <dsp:sp modelId="{55159439-7B36-7D45-8CCE-D5C187F4B98C}">
      <dsp:nvSpPr>
        <dsp:cNvPr id="0" name=""/>
        <dsp:cNvSpPr/>
      </dsp:nvSpPr>
      <dsp:spPr>
        <a:xfrm>
          <a:off x="3242320" y="65317"/>
          <a:ext cx="2025002" cy="564773"/>
        </a:xfrm>
        <a:prstGeom prst="chevron">
          <a:avLst/>
        </a:prstGeom>
        <a:gradFill flip="none" rotWithShape="1">
          <a:gsLst>
            <a:gs pos="100000">
              <a:schemeClr val="bg1">
                <a:lumMod val="50000"/>
              </a:schemeClr>
            </a:gs>
            <a:gs pos="38000">
              <a:schemeClr val="bg1">
                <a:lumMod val="50000"/>
              </a:schemeClr>
            </a:gs>
            <a:gs pos="100000">
              <a:schemeClr val="bg1">
                <a:lumMod val="75000"/>
                <a:tint val="44500"/>
                <a:satMod val="160000"/>
              </a:schemeClr>
            </a:gs>
            <a:gs pos="95000">
              <a:schemeClr val="bg1">
                <a:lumMod val="65000"/>
              </a:schemeClr>
            </a:gs>
          </a:gsLst>
          <a:lin ang="108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panose="020B0604020202020204" pitchFamily="34" charset="0"/>
              <a:cs typeface="Arial" panose="020B0604020202020204" pitchFamily="34" charset="0"/>
            </a:rPr>
            <a:t>Machine Knowledge Capital (MKC)</a:t>
          </a:r>
        </a:p>
      </dsp:txBody>
      <dsp:txXfrm>
        <a:off x="3524707" y="65317"/>
        <a:ext cx="1460229" cy="564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3CCD1-1655-8743-9F9D-1754AC2054F0}">
      <dsp:nvSpPr>
        <dsp:cNvPr id="0" name=""/>
        <dsp:cNvSpPr/>
      </dsp:nvSpPr>
      <dsp:spPr>
        <a:xfrm>
          <a:off x="2315" y="65317"/>
          <a:ext cx="2025002" cy="564773"/>
        </a:xfrm>
        <a:prstGeom prst="homePlate">
          <a:avLst/>
        </a:prstGeom>
        <a:gradFill flip="none" rotWithShape="1">
          <a:gsLst>
            <a:gs pos="57000">
              <a:schemeClr val="bg1">
                <a:lumMod val="95000"/>
              </a:schemeClr>
            </a:gs>
            <a:gs pos="0">
              <a:schemeClr val="accent3">
                <a:lumMod val="45000"/>
                <a:lumOff val="55000"/>
              </a:schemeClr>
            </a:gs>
            <a:gs pos="2000">
              <a:schemeClr val="bg1">
                <a:lumMod val="85000"/>
              </a:schemeClr>
            </a:gs>
          </a:gsLst>
          <a:lin ang="108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panose="020B0604020202020204" pitchFamily="34" charset="0"/>
              <a:cs typeface="Arial" panose="020B0604020202020204" pitchFamily="34" charset="0"/>
            </a:rPr>
            <a:t>Knowledge Based Economy (KBE)</a:t>
          </a:r>
        </a:p>
      </dsp:txBody>
      <dsp:txXfrm>
        <a:off x="2315" y="65317"/>
        <a:ext cx="1883809" cy="564773"/>
      </dsp:txXfrm>
    </dsp:sp>
    <dsp:sp modelId="{A0A6AE5D-63DD-7B41-A6B4-18D5263F7CA3}">
      <dsp:nvSpPr>
        <dsp:cNvPr id="0" name=""/>
        <dsp:cNvSpPr/>
      </dsp:nvSpPr>
      <dsp:spPr>
        <a:xfrm>
          <a:off x="1622318" y="65317"/>
          <a:ext cx="2025002" cy="564773"/>
        </a:xfrm>
        <a:prstGeom prst="chevron">
          <a:avLst/>
        </a:prstGeom>
        <a:gradFill flip="none" rotWithShape="1">
          <a:gsLst>
            <a:gs pos="32000">
              <a:schemeClr val="bg1">
                <a:lumMod val="65000"/>
              </a:schemeClr>
            </a:gs>
            <a:gs pos="100000">
              <a:schemeClr val="bg1">
                <a:lumMod val="85000"/>
              </a:schemeClr>
            </a:gs>
          </a:gsLst>
          <a:lin ang="108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panose="020B0604020202020204" pitchFamily="34" charset="0"/>
              <a:cs typeface="Arial" panose="020B0604020202020204" pitchFamily="34" charset="0"/>
            </a:rPr>
            <a:t>Data-Driven Economy (DDE)</a:t>
          </a:r>
        </a:p>
      </dsp:txBody>
      <dsp:txXfrm>
        <a:off x="1904705" y="65317"/>
        <a:ext cx="1460229" cy="564773"/>
      </dsp:txXfrm>
    </dsp:sp>
    <dsp:sp modelId="{55159439-7B36-7D45-8CCE-D5C187F4B98C}">
      <dsp:nvSpPr>
        <dsp:cNvPr id="0" name=""/>
        <dsp:cNvSpPr/>
      </dsp:nvSpPr>
      <dsp:spPr>
        <a:xfrm>
          <a:off x="3242320" y="65317"/>
          <a:ext cx="2025002" cy="564773"/>
        </a:xfrm>
        <a:prstGeom prst="chevron">
          <a:avLst/>
        </a:prstGeom>
        <a:gradFill flip="none" rotWithShape="1">
          <a:gsLst>
            <a:gs pos="100000">
              <a:schemeClr val="bg1">
                <a:lumMod val="50000"/>
              </a:schemeClr>
            </a:gs>
            <a:gs pos="38000">
              <a:schemeClr val="bg1">
                <a:lumMod val="50000"/>
              </a:schemeClr>
            </a:gs>
            <a:gs pos="100000">
              <a:schemeClr val="bg1">
                <a:lumMod val="75000"/>
                <a:tint val="44500"/>
                <a:satMod val="160000"/>
              </a:schemeClr>
            </a:gs>
            <a:gs pos="95000">
              <a:schemeClr val="bg1">
                <a:lumMod val="65000"/>
              </a:schemeClr>
            </a:gs>
          </a:gsLst>
          <a:lin ang="108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panose="020B0604020202020204" pitchFamily="34" charset="0"/>
              <a:cs typeface="Arial" panose="020B0604020202020204" pitchFamily="34" charset="0"/>
            </a:rPr>
            <a:t>Machine Knowledge Capital (MKC)</a:t>
          </a:r>
        </a:p>
      </dsp:txBody>
      <dsp:txXfrm>
        <a:off x="3524707" y="65317"/>
        <a:ext cx="1460229" cy="56477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47D65D9-8404-9A42-BA84-FEB77114C985}" type="datetimeFigureOut">
              <a:rPr lang="en-US" smtClean="0"/>
              <a:t>5/6/24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56B80-2E49-814D-85EB-6EF38C4D3921}" type="slidenum">
              <a:rPr lang="en-US" smtClean="0"/>
              <a:t>‹#›</a:t>
            </a:fld>
            <a:endParaRPr lang="en-US"/>
          </a:p>
        </p:txBody>
      </p:sp>
    </p:spTree>
    <p:extLst>
      <p:ext uri="{BB962C8B-B14F-4D97-AF65-F5344CB8AC3E}">
        <p14:creationId xmlns:p14="http://schemas.microsoft.com/office/powerpoint/2010/main" val="1700588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656B80-2E49-814D-85EB-6EF38C4D3921}" type="slidenum">
              <a:rPr lang="en-US" smtClean="0"/>
              <a:t>1</a:t>
            </a:fld>
            <a:endParaRPr lang="en-US"/>
          </a:p>
        </p:txBody>
      </p:sp>
    </p:spTree>
    <p:extLst>
      <p:ext uri="{BB962C8B-B14F-4D97-AF65-F5344CB8AC3E}">
        <p14:creationId xmlns:p14="http://schemas.microsoft.com/office/powerpoint/2010/main" val="4097369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DD0C9-33BA-3A49-815D-82CB4412F6DE}" type="slidenum">
              <a:rPr lang="en-US" smtClean="0"/>
              <a:t>2</a:t>
            </a:fld>
            <a:endParaRPr lang="en-US" dirty="0"/>
          </a:p>
        </p:txBody>
      </p:sp>
    </p:spTree>
    <p:extLst>
      <p:ext uri="{BB962C8B-B14F-4D97-AF65-F5344CB8AC3E}">
        <p14:creationId xmlns:p14="http://schemas.microsoft.com/office/powerpoint/2010/main" val="239996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F539D-B823-4AEB-B0D2-D8422D21EA4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02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656B80-2E49-814D-85EB-6EF38C4D3921}" type="slidenum">
              <a:rPr lang="en-US" smtClean="0"/>
              <a:t>4</a:t>
            </a:fld>
            <a:endParaRPr lang="en-US"/>
          </a:p>
        </p:txBody>
      </p:sp>
    </p:spTree>
    <p:extLst>
      <p:ext uri="{BB962C8B-B14F-4D97-AF65-F5344CB8AC3E}">
        <p14:creationId xmlns:p14="http://schemas.microsoft.com/office/powerpoint/2010/main" val="1328133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656B80-2E49-814D-85EB-6EF38C4D3921}" type="slidenum">
              <a:rPr lang="en-US" smtClean="0"/>
              <a:t>5</a:t>
            </a:fld>
            <a:endParaRPr lang="en-US"/>
          </a:p>
        </p:txBody>
      </p:sp>
    </p:spTree>
    <p:extLst>
      <p:ext uri="{BB962C8B-B14F-4D97-AF65-F5344CB8AC3E}">
        <p14:creationId xmlns:p14="http://schemas.microsoft.com/office/powerpoint/2010/main" val="1771043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9A66E-CFBD-BF41-9BC9-3452AA0BFA04}" type="slidenum">
              <a:rPr lang="en-US" smtClean="0"/>
              <a:t>6</a:t>
            </a:fld>
            <a:endParaRPr lang="en-US"/>
          </a:p>
        </p:txBody>
      </p:sp>
    </p:spTree>
    <p:extLst>
      <p:ext uri="{BB962C8B-B14F-4D97-AF65-F5344CB8AC3E}">
        <p14:creationId xmlns:p14="http://schemas.microsoft.com/office/powerpoint/2010/main" val="2415801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656B80-2E49-814D-85EB-6EF38C4D3921}" type="slidenum">
              <a:rPr lang="en-US" smtClean="0"/>
              <a:t>7</a:t>
            </a:fld>
            <a:endParaRPr lang="en-US"/>
          </a:p>
        </p:txBody>
      </p:sp>
    </p:spTree>
    <p:extLst>
      <p:ext uri="{BB962C8B-B14F-4D97-AF65-F5344CB8AC3E}">
        <p14:creationId xmlns:p14="http://schemas.microsoft.com/office/powerpoint/2010/main" val="3696496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656B80-2E49-814D-85EB-6EF38C4D3921}" type="slidenum">
              <a:rPr lang="en-US" smtClean="0"/>
              <a:t>9</a:t>
            </a:fld>
            <a:endParaRPr lang="en-US"/>
          </a:p>
        </p:txBody>
      </p:sp>
    </p:spTree>
    <p:extLst>
      <p:ext uri="{BB962C8B-B14F-4D97-AF65-F5344CB8AC3E}">
        <p14:creationId xmlns:p14="http://schemas.microsoft.com/office/powerpoint/2010/main" val="2941636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656B80-2E49-814D-85EB-6EF38C4D3921}" type="slidenum">
              <a:rPr lang="en-US" smtClean="0"/>
              <a:t>10</a:t>
            </a:fld>
            <a:endParaRPr lang="en-US"/>
          </a:p>
        </p:txBody>
      </p:sp>
    </p:spTree>
    <p:extLst>
      <p:ext uri="{BB962C8B-B14F-4D97-AF65-F5344CB8AC3E}">
        <p14:creationId xmlns:p14="http://schemas.microsoft.com/office/powerpoint/2010/main" val="3099324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6A749-AFCF-FC8B-4040-3DED663DF5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B78758-091A-A36E-F248-840AE3F1F4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91D875-604C-380F-FD44-3DE28D65E39D}"/>
              </a:ext>
            </a:extLst>
          </p:cNvPr>
          <p:cNvSpPr>
            <a:spLocks noGrp="1"/>
          </p:cNvSpPr>
          <p:nvPr>
            <p:ph type="dt" sz="half" idx="10"/>
          </p:nvPr>
        </p:nvSpPr>
        <p:spPr/>
        <p:txBody>
          <a:bodyPr/>
          <a:lstStyle/>
          <a:p>
            <a:fld id="{F4DE5A17-3BB9-5A47-816D-33D4C25A520D}" type="datetimeFigureOut">
              <a:rPr lang="en-US" smtClean="0"/>
              <a:t>5/6/24</a:t>
            </a:fld>
            <a:endParaRPr lang="en-US"/>
          </a:p>
        </p:txBody>
      </p:sp>
      <p:sp>
        <p:nvSpPr>
          <p:cNvPr id="5" name="Footer Placeholder 4">
            <a:extLst>
              <a:ext uri="{FF2B5EF4-FFF2-40B4-BE49-F238E27FC236}">
                <a16:creationId xmlns:a16="http://schemas.microsoft.com/office/drawing/2014/main" id="{0009C077-834A-DB11-8769-73BDC602B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412B45-4B58-95A3-A37D-F99753549DC2}"/>
              </a:ext>
            </a:extLst>
          </p:cNvPr>
          <p:cNvSpPr>
            <a:spLocks noGrp="1"/>
          </p:cNvSpPr>
          <p:nvPr>
            <p:ph type="sldNum" sz="quarter" idx="12"/>
          </p:nvPr>
        </p:nvSpPr>
        <p:spPr/>
        <p:txBody>
          <a:bodyPr/>
          <a:lstStyle/>
          <a:p>
            <a:fld id="{479C3FAD-86F4-7D4A-9CF8-165FDE74AADB}" type="slidenum">
              <a:rPr lang="en-US" smtClean="0"/>
              <a:t>‹#›</a:t>
            </a:fld>
            <a:endParaRPr lang="en-US"/>
          </a:p>
        </p:txBody>
      </p:sp>
    </p:spTree>
    <p:extLst>
      <p:ext uri="{BB962C8B-B14F-4D97-AF65-F5344CB8AC3E}">
        <p14:creationId xmlns:p14="http://schemas.microsoft.com/office/powerpoint/2010/main" val="243947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A8EC1-30FA-17A6-D877-825F6AF9A2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1FC9D2-26AB-A556-4DD6-CFF0235CF4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3EFF8-4DF0-99B4-4229-C1BFF89A1DC4}"/>
              </a:ext>
            </a:extLst>
          </p:cNvPr>
          <p:cNvSpPr>
            <a:spLocks noGrp="1"/>
          </p:cNvSpPr>
          <p:nvPr>
            <p:ph type="dt" sz="half" idx="10"/>
          </p:nvPr>
        </p:nvSpPr>
        <p:spPr/>
        <p:txBody>
          <a:bodyPr/>
          <a:lstStyle/>
          <a:p>
            <a:fld id="{F4DE5A17-3BB9-5A47-816D-33D4C25A520D}" type="datetimeFigureOut">
              <a:rPr lang="en-US" smtClean="0"/>
              <a:t>5/6/24</a:t>
            </a:fld>
            <a:endParaRPr lang="en-US"/>
          </a:p>
        </p:txBody>
      </p:sp>
      <p:sp>
        <p:nvSpPr>
          <p:cNvPr id="5" name="Footer Placeholder 4">
            <a:extLst>
              <a:ext uri="{FF2B5EF4-FFF2-40B4-BE49-F238E27FC236}">
                <a16:creationId xmlns:a16="http://schemas.microsoft.com/office/drawing/2014/main" id="{1F8BBC22-E0A4-F155-83DF-16A57BE2C0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905BCF-5E4F-BB96-A6E7-7ECF86440139}"/>
              </a:ext>
            </a:extLst>
          </p:cNvPr>
          <p:cNvSpPr>
            <a:spLocks noGrp="1"/>
          </p:cNvSpPr>
          <p:nvPr>
            <p:ph type="sldNum" sz="quarter" idx="12"/>
          </p:nvPr>
        </p:nvSpPr>
        <p:spPr/>
        <p:txBody>
          <a:bodyPr/>
          <a:lstStyle/>
          <a:p>
            <a:fld id="{479C3FAD-86F4-7D4A-9CF8-165FDE74AADB}" type="slidenum">
              <a:rPr lang="en-US" smtClean="0"/>
              <a:t>‹#›</a:t>
            </a:fld>
            <a:endParaRPr lang="en-US"/>
          </a:p>
        </p:txBody>
      </p:sp>
    </p:spTree>
    <p:extLst>
      <p:ext uri="{BB962C8B-B14F-4D97-AF65-F5344CB8AC3E}">
        <p14:creationId xmlns:p14="http://schemas.microsoft.com/office/powerpoint/2010/main" val="771555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9F87E1-5873-165E-149F-5CA70D3159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B799A8-666C-E373-8691-17E74FCC41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8823D1-29D7-E456-8337-BFA382E4D47B}"/>
              </a:ext>
            </a:extLst>
          </p:cNvPr>
          <p:cNvSpPr>
            <a:spLocks noGrp="1"/>
          </p:cNvSpPr>
          <p:nvPr>
            <p:ph type="dt" sz="half" idx="10"/>
          </p:nvPr>
        </p:nvSpPr>
        <p:spPr/>
        <p:txBody>
          <a:bodyPr/>
          <a:lstStyle/>
          <a:p>
            <a:fld id="{F4DE5A17-3BB9-5A47-816D-33D4C25A520D}" type="datetimeFigureOut">
              <a:rPr lang="en-US" smtClean="0"/>
              <a:t>5/6/24</a:t>
            </a:fld>
            <a:endParaRPr lang="en-US"/>
          </a:p>
        </p:txBody>
      </p:sp>
      <p:sp>
        <p:nvSpPr>
          <p:cNvPr id="5" name="Footer Placeholder 4">
            <a:extLst>
              <a:ext uri="{FF2B5EF4-FFF2-40B4-BE49-F238E27FC236}">
                <a16:creationId xmlns:a16="http://schemas.microsoft.com/office/drawing/2014/main" id="{D9782BC1-01EC-934A-35F2-C0B9E1660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F0EBC-AC3A-A77E-D821-0ED5FD9FDC4C}"/>
              </a:ext>
            </a:extLst>
          </p:cNvPr>
          <p:cNvSpPr>
            <a:spLocks noGrp="1"/>
          </p:cNvSpPr>
          <p:nvPr>
            <p:ph type="sldNum" sz="quarter" idx="12"/>
          </p:nvPr>
        </p:nvSpPr>
        <p:spPr/>
        <p:txBody>
          <a:bodyPr/>
          <a:lstStyle/>
          <a:p>
            <a:fld id="{479C3FAD-86F4-7D4A-9CF8-165FDE74AADB}" type="slidenum">
              <a:rPr lang="en-US" smtClean="0"/>
              <a:t>‹#›</a:t>
            </a:fld>
            <a:endParaRPr lang="en-US"/>
          </a:p>
        </p:txBody>
      </p:sp>
    </p:spTree>
    <p:extLst>
      <p:ext uri="{BB962C8B-B14F-4D97-AF65-F5344CB8AC3E}">
        <p14:creationId xmlns:p14="http://schemas.microsoft.com/office/powerpoint/2010/main" val="3430897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F888D6-6AD0-7425-0F07-6545ED3692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0F3D2-00CD-FC59-1EDE-D828523DAFF5}"/>
              </a:ext>
            </a:extLst>
          </p:cNvPr>
          <p:cNvSpPr>
            <a:spLocks noGrp="1"/>
          </p:cNvSpPr>
          <p:nvPr>
            <p:ph type="dt" sz="half" idx="10"/>
          </p:nvPr>
        </p:nvSpPr>
        <p:spPr/>
        <p:txBody>
          <a:bodyPr/>
          <a:lstStyle/>
          <a:p>
            <a:fld id="{02568047-33C1-7E43-909C-0A064A446EAC}" type="datetimeFigureOut">
              <a:rPr lang="en-US" smtClean="0"/>
              <a:t>5/6/24</a:t>
            </a:fld>
            <a:endParaRPr lang="en-US"/>
          </a:p>
        </p:txBody>
      </p:sp>
      <p:sp>
        <p:nvSpPr>
          <p:cNvPr id="5" name="Footer Placeholder 4">
            <a:extLst>
              <a:ext uri="{FF2B5EF4-FFF2-40B4-BE49-F238E27FC236}">
                <a16:creationId xmlns:a16="http://schemas.microsoft.com/office/drawing/2014/main" id="{5D48EC41-CA71-38C5-E175-2790C7D7F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A0F57-373B-0002-9B5A-C0D762168A60}"/>
              </a:ext>
            </a:extLst>
          </p:cNvPr>
          <p:cNvSpPr>
            <a:spLocks noGrp="1"/>
          </p:cNvSpPr>
          <p:nvPr>
            <p:ph type="sldNum" sz="quarter" idx="12"/>
          </p:nvPr>
        </p:nvSpPr>
        <p:spPr/>
        <p:txBody>
          <a:bodyPr/>
          <a:lstStyle/>
          <a:p>
            <a:fld id="{788D7E59-A2A9-4B4D-99E8-38994253159E}" type="slidenum">
              <a:rPr lang="en-US" smtClean="0"/>
              <a:t>‹#›</a:t>
            </a:fld>
            <a:endParaRPr lang="en-US"/>
          </a:p>
        </p:txBody>
      </p:sp>
    </p:spTree>
    <p:extLst>
      <p:ext uri="{BB962C8B-B14F-4D97-AF65-F5344CB8AC3E}">
        <p14:creationId xmlns:p14="http://schemas.microsoft.com/office/powerpoint/2010/main" val="3836120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E7ACEB7-2AA2-4608-9EFE-3C5C5FC6D8CD}" type="datetimeFigureOut">
              <a:rPr lang="en-CA" smtClean="0"/>
              <a:t>2024-05-06</a:t>
            </a:fld>
            <a:endParaRPr lang="en-CA"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CA" dirty="0"/>
          </a:p>
        </p:txBody>
      </p:sp>
      <p:sp>
        <p:nvSpPr>
          <p:cNvPr id="6" name="Slide Number Placeholder 5"/>
          <p:cNvSpPr>
            <a:spLocks noGrp="1"/>
          </p:cNvSpPr>
          <p:nvPr>
            <p:ph type="sldNum" sz="quarter" idx="12"/>
          </p:nvPr>
        </p:nvSpPr>
        <p:spPr>
          <a:xfrm>
            <a:off x="10469880" y="320040"/>
            <a:ext cx="914400" cy="320040"/>
          </a:xfrm>
        </p:spPr>
        <p:txBody>
          <a:bodyPr/>
          <a:lstStyle/>
          <a:p>
            <a:fld id="{14CA9B23-3182-40F7-83F3-B1A10D550F2D}" type="slidenum">
              <a:rPr lang="en-CA" smtClean="0"/>
              <a:t>‹#›</a:t>
            </a:fld>
            <a:endParaRPr lang="en-CA" dirty="0"/>
          </a:p>
        </p:txBody>
      </p:sp>
    </p:spTree>
    <p:extLst>
      <p:ext uri="{BB962C8B-B14F-4D97-AF65-F5344CB8AC3E}">
        <p14:creationId xmlns:p14="http://schemas.microsoft.com/office/powerpoint/2010/main" val="202273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7ACEB7-2AA2-4608-9EFE-3C5C5FC6D8CD}" type="datetimeFigureOut">
              <a:rPr lang="en-CA" smtClean="0"/>
              <a:t>2024-05-06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4CA9B23-3182-40F7-83F3-B1A10D550F2D}" type="slidenum">
              <a:rPr lang="en-CA" smtClean="0"/>
              <a:t>‹#›</a:t>
            </a:fld>
            <a:endParaRPr lang="en-CA" dirty="0"/>
          </a:p>
        </p:txBody>
      </p:sp>
    </p:spTree>
    <p:extLst>
      <p:ext uri="{BB962C8B-B14F-4D97-AF65-F5344CB8AC3E}">
        <p14:creationId xmlns:p14="http://schemas.microsoft.com/office/powerpoint/2010/main" val="2547268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E7ACEB7-2AA2-4608-9EFE-3C5C5FC6D8CD}" type="datetimeFigureOut">
              <a:rPr lang="en-CA" smtClean="0"/>
              <a:t>2024-05-06</a:t>
            </a:fld>
            <a:endParaRPr lang="en-CA"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CA" dirty="0"/>
          </a:p>
        </p:txBody>
      </p:sp>
      <p:sp>
        <p:nvSpPr>
          <p:cNvPr id="6" name="Slide Number Placeholder 5"/>
          <p:cNvSpPr>
            <a:spLocks noGrp="1"/>
          </p:cNvSpPr>
          <p:nvPr>
            <p:ph type="sldNum" sz="quarter" idx="12"/>
          </p:nvPr>
        </p:nvSpPr>
        <p:spPr>
          <a:xfrm>
            <a:off x="10469880" y="320040"/>
            <a:ext cx="914400" cy="320040"/>
          </a:xfrm>
        </p:spPr>
        <p:txBody>
          <a:bodyPr/>
          <a:lstStyle/>
          <a:p>
            <a:fld id="{14CA9B23-3182-40F7-83F3-B1A10D550F2D}" type="slidenum">
              <a:rPr lang="en-CA" smtClean="0"/>
              <a:t>‹#›</a:t>
            </a:fld>
            <a:endParaRPr lang="en-CA" dirty="0"/>
          </a:p>
        </p:txBody>
      </p:sp>
    </p:spTree>
    <p:extLst>
      <p:ext uri="{BB962C8B-B14F-4D97-AF65-F5344CB8AC3E}">
        <p14:creationId xmlns:p14="http://schemas.microsoft.com/office/powerpoint/2010/main" val="1883876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4672" y="320040"/>
            <a:ext cx="3657600" cy="320040"/>
          </a:xfrm>
        </p:spPr>
        <p:txBody>
          <a:bodyPr/>
          <a:lstStyle/>
          <a:p>
            <a:fld id="{4E7ACEB7-2AA2-4608-9EFE-3C5C5FC6D8CD}" type="datetimeFigureOut">
              <a:rPr lang="en-CA" smtClean="0"/>
              <a:t>2024-05-06</a:t>
            </a:fld>
            <a:endParaRPr lang="en-CA" dirty="0"/>
          </a:p>
        </p:txBody>
      </p:sp>
      <p:sp>
        <p:nvSpPr>
          <p:cNvPr id="6" name="Footer Placeholder 5"/>
          <p:cNvSpPr>
            <a:spLocks noGrp="1"/>
          </p:cNvSpPr>
          <p:nvPr>
            <p:ph type="ftr" sz="quarter" idx="11"/>
          </p:nvPr>
        </p:nvSpPr>
        <p:spPr>
          <a:xfrm>
            <a:off x="804672" y="6227064"/>
            <a:ext cx="10588752" cy="320040"/>
          </a:xfrm>
        </p:spPr>
        <p:txBody>
          <a:bodyPr/>
          <a:lstStyle/>
          <a:p>
            <a:endParaRPr lang="en-CA" dirty="0"/>
          </a:p>
        </p:txBody>
      </p:sp>
      <p:sp>
        <p:nvSpPr>
          <p:cNvPr id="7" name="Slide Number Placeholder 6"/>
          <p:cNvSpPr>
            <a:spLocks noGrp="1"/>
          </p:cNvSpPr>
          <p:nvPr>
            <p:ph type="sldNum" sz="quarter" idx="12"/>
          </p:nvPr>
        </p:nvSpPr>
        <p:spPr>
          <a:xfrm>
            <a:off x="10469880" y="320040"/>
            <a:ext cx="914400" cy="320040"/>
          </a:xfrm>
        </p:spPr>
        <p:txBody>
          <a:bodyPr/>
          <a:lstStyle/>
          <a:p>
            <a:fld id="{14CA9B23-3182-40F7-83F3-B1A10D550F2D}" type="slidenum">
              <a:rPr lang="en-CA" smtClean="0"/>
              <a:t>‹#›</a:t>
            </a:fld>
            <a:endParaRPr lang="en-CA" dirty="0"/>
          </a:p>
        </p:txBody>
      </p:sp>
    </p:spTree>
    <p:extLst>
      <p:ext uri="{BB962C8B-B14F-4D97-AF65-F5344CB8AC3E}">
        <p14:creationId xmlns:p14="http://schemas.microsoft.com/office/powerpoint/2010/main" val="767575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04672" y="320040"/>
            <a:ext cx="3657600" cy="320040"/>
          </a:xfrm>
        </p:spPr>
        <p:txBody>
          <a:bodyPr/>
          <a:lstStyle/>
          <a:p>
            <a:fld id="{4E7ACEB7-2AA2-4608-9EFE-3C5C5FC6D8CD}" type="datetimeFigureOut">
              <a:rPr lang="en-CA" smtClean="0"/>
              <a:t>2024-05-06</a:t>
            </a:fld>
            <a:endParaRPr lang="en-CA" dirty="0"/>
          </a:p>
        </p:txBody>
      </p:sp>
      <p:sp>
        <p:nvSpPr>
          <p:cNvPr id="8" name="Footer Placeholder 7"/>
          <p:cNvSpPr>
            <a:spLocks noGrp="1"/>
          </p:cNvSpPr>
          <p:nvPr>
            <p:ph type="ftr" sz="quarter" idx="11"/>
          </p:nvPr>
        </p:nvSpPr>
        <p:spPr>
          <a:xfrm>
            <a:off x="804672" y="6227064"/>
            <a:ext cx="10588752" cy="320040"/>
          </a:xfrm>
        </p:spPr>
        <p:txBody>
          <a:bodyPr/>
          <a:lstStyle/>
          <a:p>
            <a:endParaRPr lang="en-CA" dirty="0"/>
          </a:p>
        </p:txBody>
      </p:sp>
      <p:sp>
        <p:nvSpPr>
          <p:cNvPr id="9" name="Slide Number Placeholder 8"/>
          <p:cNvSpPr>
            <a:spLocks noGrp="1"/>
          </p:cNvSpPr>
          <p:nvPr>
            <p:ph type="sldNum" sz="quarter" idx="12"/>
          </p:nvPr>
        </p:nvSpPr>
        <p:spPr>
          <a:xfrm>
            <a:off x="10469880" y="320040"/>
            <a:ext cx="914400" cy="320040"/>
          </a:xfrm>
        </p:spPr>
        <p:txBody>
          <a:bodyPr/>
          <a:lstStyle/>
          <a:p>
            <a:fld id="{14CA9B23-3182-40F7-83F3-B1A10D550F2D}" type="slidenum">
              <a:rPr lang="en-CA" smtClean="0"/>
              <a:t>‹#›</a:t>
            </a:fld>
            <a:endParaRPr lang="en-CA" dirty="0"/>
          </a:p>
        </p:txBody>
      </p:sp>
    </p:spTree>
    <p:extLst>
      <p:ext uri="{BB962C8B-B14F-4D97-AF65-F5344CB8AC3E}">
        <p14:creationId xmlns:p14="http://schemas.microsoft.com/office/powerpoint/2010/main" val="4079062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E7ACEB7-2AA2-4608-9EFE-3C5C5FC6D8CD}" type="datetimeFigureOut">
              <a:rPr lang="en-CA" smtClean="0"/>
              <a:t>2024-05-06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14CA9B23-3182-40F7-83F3-B1A10D550F2D}" type="slidenum">
              <a:rPr lang="en-CA" smtClean="0"/>
              <a:t>‹#›</a:t>
            </a:fld>
            <a:endParaRPr lang="en-CA" dirty="0"/>
          </a:p>
        </p:txBody>
      </p:sp>
    </p:spTree>
    <p:extLst>
      <p:ext uri="{BB962C8B-B14F-4D97-AF65-F5344CB8AC3E}">
        <p14:creationId xmlns:p14="http://schemas.microsoft.com/office/powerpoint/2010/main" val="1545331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E7ACEB7-2AA2-4608-9EFE-3C5C5FC6D8CD}" type="datetimeFigureOut">
              <a:rPr lang="en-CA" smtClean="0"/>
              <a:t>2024-05-06</a:t>
            </a:fld>
            <a:endParaRPr lang="en-CA" dirty="0"/>
          </a:p>
        </p:txBody>
      </p:sp>
      <p:sp>
        <p:nvSpPr>
          <p:cNvPr id="3" name="Footer Placeholder 2"/>
          <p:cNvSpPr>
            <a:spLocks noGrp="1"/>
          </p:cNvSpPr>
          <p:nvPr>
            <p:ph type="ftr" sz="quarter" idx="11"/>
          </p:nvPr>
        </p:nvSpPr>
        <p:spPr>
          <a:xfrm>
            <a:off x="804672" y="6227064"/>
            <a:ext cx="10588752" cy="320040"/>
          </a:xfrm>
        </p:spPr>
        <p:txBody>
          <a:bodyPr/>
          <a:lstStyle/>
          <a:p>
            <a:endParaRPr lang="en-CA" dirty="0"/>
          </a:p>
        </p:txBody>
      </p:sp>
      <p:sp>
        <p:nvSpPr>
          <p:cNvPr id="4" name="Slide Number Placeholder 3"/>
          <p:cNvSpPr>
            <a:spLocks noGrp="1"/>
          </p:cNvSpPr>
          <p:nvPr>
            <p:ph type="sldNum" sz="quarter" idx="12"/>
          </p:nvPr>
        </p:nvSpPr>
        <p:spPr>
          <a:xfrm>
            <a:off x="10469880" y="320040"/>
            <a:ext cx="914400" cy="320040"/>
          </a:xfrm>
        </p:spPr>
        <p:txBody>
          <a:bodyPr/>
          <a:lstStyle/>
          <a:p>
            <a:fld id="{14CA9B23-3182-40F7-83F3-B1A10D550F2D}" type="slidenum">
              <a:rPr lang="en-CA" smtClean="0"/>
              <a:t>‹#›</a:t>
            </a:fld>
            <a:endParaRPr lang="en-CA" dirty="0"/>
          </a:p>
        </p:txBody>
      </p:sp>
    </p:spTree>
    <p:extLst>
      <p:ext uri="{BB962C8B-B14F-4D97-AF65-F5344CB8AC3E}">
        <p14:creationId xmlns:p14="http://schemas.microsoft.com/office/powerpoint/2010/main" val="2613690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4A9D9-9326-612B-03C2-22076AB3FC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4C013C-8829-B5EF-6234-26396540CD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09696-338C-BA0E-0AC7-E3E5448A5C12}"/>
              </a:ext>
            </a:extLst>
          </p:cNvPr>
          <p:cNvSpPr>
            <a:spLocks noGrp="1"/>
          </p:cNvSpPr>
          <p:nvPr>
            <p:ph type="dt" sz="half" idx="10"/>
          </p:nvPr>
        </p:nvSpPr>
        <p:spPr/>
        <p:txBody>
          <a:bodyPr/>
          <a:lstStyle/>
          <a:p>
            <a:fld id="{F4DE5A17-3BB9-5A47-816D-33D4C25A520D}" type="datetimeFigureOut">
              <a:rPr lang="en-US" smtClean="0"/>
              <a:t>5/6/24</a:t>
            </a:fld>
            <a:endParaRPr lang="en-US"/>
          </a:p>
        </p:txBody>
      </p:sp>
      <p:sp>
        <p:nvSpPr>
          <p:cNvPr id="5" name="Footer Placeholder 4">
            <a:extLst>
              <a:ext uri="{FF2B5EF4-FFF2-40B4-BE49-F238E27FC236}">
                <a16:creationId xmlns:a16="http://schemas.microsoft.com/office/drawing/2014/main" id="{9D5B1FEF-C75E-A7CA-7182-F6A944D40B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9BD517-3F03-8711-DE41-66A120C44916}"/>
              </a:ext>
            </a:extLst>
          </p:cNvPr>
          <p:cNvSpPr>
            <a:spLocks noGrp="1"/>
          </p:cNvSpPr>
          <p:nvPr>
            <p:ph type="sldNum" sz="quarter" idx="12"/>
          </p:nvPr>
        </p:nvSpPr>
        <p:spPr/>
        <p:txBody>
          <a:bodyPr/>
          <a:lstStyle/>
          <a:p>
            <a:fld id="{479C3FAD-86F4-7D4A-9CF8-165FDE74AADB}" type="slidenum">
              <a:rPr lang="en-US" smtClean="0"/>
              <a:t>‹#›</a:t>
            </a:fld>
            <a:endParaRPr lang="en-US"/>
          </a:p>
        </p:txBody>
      </p:sp>
    </p:spTree>
    <p:extLst>
      <p:ext uri="{BB962C8B-B14F-4D97-AF65-F5344CB8AC3E}">
        <p14:creationId xmlns:p14="http://schemas.microsoft.com/office/powerpoint/2010/main" val="2389520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7ACEB7-2AA2-4608-9EFE-3C5C5FC6D8CD}" type="datetimeFigureOut">
              <a:rPr lang="en-CA" smtClean="0"/>
              <a:t>2024-05-06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4CA9B23-3182-40F7-83F3-B1A10D550F2D}" type="slidenum">
              <a:rPr lang="en-CA" smtClean="0"/>
              <a:t>‹#›</a:t>
            </a:fld>
            <a:endParaRPr lang="en-CA" dirty="0"/>
          </a:p>
        </p:txBody>
      </p:sp>
    </p:spTree>
    <p:extLst>
      <p:ext uri="{BB962C8B-B14F-4D97-AF65-F5344CB8AC3E}">
        <p14:creationId xmlns:p14="http://schemas.microsoft.com/office/powerpoint/2010/main" val="2862702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E7ACEB7-2AA2-4608-9EFE-3C5C5FC6D8CD}" type="datetimeFigureOut">
              <a:rPr lang="en-CA" smtClean="0"/>
              <a:t>2024-05-06</a:t>
            </a:fld>
            <a:endParaRPr lang="en-CA" dirty="0"/>
          </a:p>
        </p:txBody>
      </p:sp>
      <p:sp>
        <p:nvSpPr>
          <p:cNvPr id="6" name="Footer Placeholder 5"/>
          <p:cNvSpPr>
            <a:spLocks noGrp="1"/>
          </p:cNvSpPr>
          <p:nvPr>
            <p:ph type="ftr" sz="quarter" idx="11"/>
          </p:nvPr>
        </p:nvSpPr>
        <p:spPr>
          <a:xfrm>
            <a:off x="804672" y="6227064"/>
            <a:ext cx="5942203" cy="320040"/>
          </a:xfrm>
        </p:spPr>
        <p:txBody>
          <a:bodyPr/>
          <a:lstStyle/>
          <a:p>
            <a:endParaRPr lang="en-CA" dirty="0"/>
          </a:p>
        </p:txBody>
      </p:sp>
      <p:sp>
        <p:nvSpPr>
          <p:cNvPr id="7" name="Slide Number Placeholder 6"/>
          <p:cNvSpPr>
            <a:spLocks noGrp="1"/>
          </p:cNvSpPr>
          <p:nvPr>
            <p:ph type="sldNum" sz="quarter" idx="12"/>
          </p:nvPr>
        </p:nvSpPr>
        <p:spPr>
          <a:xfrm>
            <a:off x="5828377" y="320040"/>
            <a:ext cx="914400" cy="320040"/>
          </a:xfrm>
        </p:spPr>
        <p:txBody>
          <a:bodyPr/>
          <a:lstStyle/>
          <a:p>
            <a:fld id="{14CA9B23-3182-40F7-83F3-B1A10D550F2D}" type="slidenum">
              <a:rPr lang="en-CA" smtClean="0"/>
              <a:t>‹#›</a:t>
            </a:fld>
            <a:endParaRPr lang="en-CA" dirty="0"/>
          </a:p>
        </p:txBody>
      </p:sp>
    </p:spTree>
    <p:extLst>
      <p:ext uri="{BB962C8B-B14F-4D97-AF65-F5344CB8AC3E}">
        <p14:creationId xmlns:p14="http://schemas.microsoft.com/office/powerpoint/2010/main" val="1435509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7ACEB7-2AA2-4608-9EFE-3C5C5FC6D8CD}" type="datetimeFigureOut">
              <a:rPr lang="en-CA" smtClean="0"/>
              <a:t>2024-05-06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4CA9B23-3182-40F7-83F3-B1A10D550F2D}" type="slidenum">
              <a:rPr lang="en-CA" smtClean="0"/>
              <a:t>‹#›</a:t>
            </a:fld>
            <a:endParaRPr lang="en-CA" dirty="0"/>
          </a:p>
        </p:txBody>
      </p:sp>
    </p:spTree>
    <p:extLst>
      <p:ext uri="{BB962C8B-B14F-4D97-AF65-F5344CB8AC3E}">
        <p14:creationId xmlns:p14="http://schemas.microsoft.com/office/powerpoint/2010/main" val="843968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4672" y="320040"/>
            <a:ext cx="3657600" cy="320040"/>
          </a:xfrm>
        </p:spPr>
        <p:txBody>
          <a:bodyPr/>
          <a:lstStyle/>
          <a:p>
            <a:fld id="{4E7ACEB7-2AA2-4608-9EFE-3C5C5FC6D8CD}" type="datetimeFigureOut">
              <a:rPr lang="en-CA" smtClean="0"/>
              <a:t>2024-05-06</a:t>
            </a:fld>
            <a:endParaRPr lang="en-CA" dirty="0"/>
          </a:p>
        </p:txBody>
      </p:sp>
      <p:sp>
        <p:nvSpPr>
          <p:cNvPr id="5" name="Footer Placeholder 4"/>
          <p:cNvSpPr>
            <a:spLocks noGrp="1"/>
          </p:cNvSpPr>
          <p:nvPr>
            <p:ph type="ftr" sz="quarter" idx="11"/>
          </p:nvPr>
        </p:nvSpPr>
        <p:spPr>
          <a:xfrm>
            <a:off x="804672" y="6227064"/>
            <a:ext cx="10588752" cy="320040"/>
          </a:xfrm>
        </p:spPr>
        <p:txBody>
          <a:bodyPr/>
          <a:lstStyle/>
          <a:p>
            <a:endParaRPr lang="en-CA" dirty="0"/>
          </a:p>
        </p:txBody>
      </p:sp>
      <p:sp>
        <p:nvSpPr>
          <p:cNvPr id="6" name="Slide Number Placeholder 5"/>
          <p:cNvSpPr>
            <a:spLocks noGrp="1"/>
          </p:cNvSpPr>
          <p:nvPr>
            <p:ph type="sldNum" sz="quarter" idx="12"/>
          </p:nvPr>
        </p:nvSpPr>
        <p:spPr>
          <a:xfrm>
            <a:off x="10469880" y="320040"/>
            <a:ext cx="914400" cy="320040"/>
          </a:xfrm>
        </p:spPr>
        <p:txBody>
          <a:bodyPr/>
          <a:lstStyle/>
          <a:p>
            <a:fld id="{14CA9B23-3182-40F7-83F3-B1A10D550F2D}" type="slidenum">
              <a:rPr lang="en-CA" smtClean="0"/>
              <a:t>‹#›</a:t>
            </a:fld>
            <a:endParaRPr lang="en-CA" dirty="0"/>
          </a:p>
        </p:txBody>
      </p:sp>
    </p:spTree>
    <p:extLst>
      <p:ext uri="{BB962C8B-B14F-4D97-AF65-F5344CB8AC3E}">
        <p14:creationId xmlns:p14="http://schemas.microsoft.com/office/powerpoint/2010/main" val="613800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lstStyle/>
          <a:p>
            <a:r>
              <a:t>Click to edit Master title style</a:t>
            </a:r>
          </a:p>
        </p:txBody>
      </p:sp>
      <p:sp>
        <p:nvSpPr>
          <p:cNvPr id="52" name="Shape 52"/>
          <p:cNvSpPr>
            <a:spLocks noGrp="1"/>
          </p:cNvSpPr>
          <p:nvPr>
            <p:ph type="body" sz="half" idx="1"/>
          </p:nvPr>
        </p:nvSpPr>
        <p:spPr>
          <a:xfrm>
            <a:off x="838200" y="1825625"/>
            <a:ext cx="5181600" cy="4351338"/>
          </a:xfrm>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53" name="Shape 53"/>
          <p:cNvSpPr>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129311458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0D20E-F62B-E1F1-EC7C-9C1E96F33A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F2528B-8DE5-6E98-79F3-C0C0B1C126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8567E7-D95E-F60C-6F7F-93BE347B9937}"/>
              </a:ext>
            </a:extLst>
          </p:cNvPr>
          <p:cNvSpPr>
            <a:spLocks noGrp="1"/>
          </p:cNvSpPr>
          <p:nvPr>
            <p:ph type="dt" sz="half" idx="10"/>
          </p:nvPr>
        </p:nvSpPr>
        <p:spPr/>
        <p:txBody>
          <a:bodyPr/>
          <a:lstStyle/>
          <a:p>
            <a:fld id="{F4DE5A17-3BB9-5A47-816D-33D4C25A520D}" type="datetimeFigureOut">
              <a:rPr lang="en-US" smtClean="0"/>
              <a:t>5/6/24</a:t>
            </a:fld>
            <a:endParaRPr lang="en-US"/>
          </a:p>
        </p:txBody>
      </p:sp>
      <p:sp>
        <p:nvSpPr>
          <p:cNvPr id="5" name="Footer Placeholder 4">
            <a:extLst>
              <a:ext uri="{FF2B5EF4-FFF2-40B4-BE49-F238E27FC236}">
                <a16:creationId xmlns:a16="http://schemas.microsoft.com/office/drawing/2014/main" id="{CF2DE378-8153-A651-35F3-3A99B630B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21851-EE07-D60D-4E16-FF9C1616FD88}"/>
              </a:ext>
            </a:extLst>
          </p:cNvPr>
          <p:cNvSpPr>
            <a:spLocks noGrp="1"/>
          </p:cNvSpPr>
          <p:nvPr>
            <p:ph type="sldNum" sz="quarter" idx="12"/>
          </p:nvPr>
        </p:nvSpPr>
        <p:spPr/>
        <p:txBody>
          <a:bodyPr/>
          <a:lstStyle/>
          <a:p>
            <a:fld id="{479C3FAD-86F4-7D4A-9CF8-165FDE74AADB}" type="slidenum">
              <a:rPr lang="en-US" smtClean="0"/>
              <a:t>‹#›</a:t>
            </a:fld>
            <a:endParaRPr lang="en-US"/>
          </a:p>
        </p:txBody>
      </p:sp>
    </p:spTree>
    <p:extLst>
      <p:ext uri="{BB962C8B-B14F-4D97-AF65-F5344CB8AC3E}">
        <p14:creationId xmlns:p14="http://schemas.microsoft.com/office/powerpoint/2010/main" val="367401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ACA26-ECB4-DC2F-7C73-C157A45E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803F7C-6785-6774-B04A-3F32406DDD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F7FA45-D46F-A819-7648-8983328D3A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C9B70-6579-4D30-E90F-3AF3F18AACAE}"/>
              </a:ext>
            </a:extLst>
          </p:cNvPr>
          <p:cNvSpPr>
            <a:spLocks noGrp="1"/>
          </p:cNvSpPr>
          <p:nvPr>
            <p:ph type="dt" sz="half" idx="10"/>
          </p:nvPr>
        </p:nvSpPr>
        <p:spPr/>
        <p:txBody>
          <a:bodyPr/>
          <a:lstStyle/>
          <a:p>
            <a:fld id="{F4DE5A17-3BB9-5A47-816D-33D4C25A520D}" type="datetimeFigureOut">
              <a:rPr lang="en-US" smtClean="0"/>
              <a:t>5/6/24</a:t>
            </a:fld>
            <a:endParaRPr lang="en-US"/>
          </a:p>
        </p:txBody>
      </p:sp>
      <p:sp>
        <p:nvSpPr>
          <p:cNvPr id="6" name="Footer Placeholder 5">
            <a:extLst>
              <a:ext uri="{FF2B5EF4-FFF2-40B4-BE49-F238E27FC236}">
                <a16:creationId xmlns:a16="http://schemas.microsoft.com/office/drawing/2014/main" id="{DB2379C9-8688-126C-AC66-F16A611CBB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82516B-A84F-70C0-2003-A92982C3924D}"/>
              </a:ext>
            </a:extLst>
          </p:cNvPr>
          <p:cNvSpPr>
            <a:spLocks noGrp="1"/>
          </p:cNvSpPr>
          <p:nvPr>
            <p:ph type="sldNum" sz="quarter" idx="12"/>
          </p:nvPr>
        </p:nvSpPr>
        <p:spPr/>
        <p:txBody>
          <a:bodyPr/>
          <a:lstStyle/>
          <a:p>
            <a:fld id="{479C3FAD-86F4-7D4A-9CF8-165FDE74AADB}" type="slidenum">
              <a:rPr lang="en-US" smtClean="0"/>
              <a:t>‹#›</a:t>
            </a:fld>
            <a:endParaRPr lang="en-US"/>
          </a:p>
        </p:txBody>
      </p:sp>
    </p:spTree>
    <p:extLst>
      <p:ext uri="{BB962C8B-B14F-4D97-AF65-F5344CB8AC3E}">
        <p14:creationId xmlns:p14="http://schemas.microsoft.com/office/powerpoint/2010/main" val="234484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3F3F3-88B9-2AF2-3E14-715581CC19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E4CCDB-2D8C-D9DB-886C-6F7371347A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1081C1-AFE3-DF5D-0C3E-7BE90A97E5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F499BC-B38F-8ED5-1F2F-F9766C63C8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AC92E3-6966-5D8F-EDA0-558B03A25D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EA59A3-DE75-6996-0834-1797180BE695}"/>
              </a:ext>
            </a:extLst>
          </p:cNvPr>
          <p:cNvSpPr>
            <a:spLocks noGrp="1"/>
          </p:cNvSpPr>
          <p:nvPr>
            <p:ph type="dt" sz="half" idx="10"/>
          </p:nvPr>
        </p:nvSpPr>
        <p:spPr/>
        <p:txBody>
          <a:bodyPr/>
          <a:lstStyle/>
          <a:p>
            <a:fld id="{F4DE5A17-3BB9-5A47-816D-33D4C25A520D}" type="datetimeFigureOut">
              <a:rPr lang="en-US" smtClean="0"/>
              <a:t>5/6/24</a:t>
            </a:fld>
            <a:endParaRPr lang="en-US"/>
          </a:p>
        </p:txBody>
      </p:sp>
      <p:sp>
        <p:nvSpPr>
          <p:cNvPr id="8" name="Footer Placeholder 7">
            <a:extLst>
              <a:ext uri="{FF2B5EF4-FFF2-40B4-BE49-F238E27FC236}">
                <a16:creationId xmlns:a16="http://schemas.microsoft.com/office/drawing/2014/main" id="{37DE6D29-E955-AFFE-093A-5DB83BD16D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529AF1-5232-A9F4-C9F1-43EB90370FBA}"/>
              </a:ext>
            </a:extLst>
          </p:cNvPr>
          <p:cNvSpPr>
            <a:spLocks noGrp="1"/>
          </p:cNvSpPr>
          <p:nvPr>
            <p:ph type="sldNum" sz="quarter" idx="12"/>
          </p:nvPr>
        </p:nvSpPr>
        <p:spPr/>
        <p:txBody>
          <a:bodyPr/>
          <a:lstStyle/>
          <a:p>
            <a:fld id="{479C3FAD-86F4-7D4A-9CF8-165FDE74AADB}" type="slidenum">
              <a:rPr lang="en-US" smtClean="0"/>
              <a:t>‹#›</a:t>
            </a:fld>
            <a:endParaRPr lang="en-US"/>
          </a:p>
        </p:txBody>
      </p:sp>
    </p:spTree>
    <p:extLst>
      <p:ext uri="{BB962C8B-B14F-4D97-AF65-F5344CB8AC3E}">
        <p14:creationId xmlns:p14="http://schemas.microsoft.com/office/powerpoint/2010/main" val="1171822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ECEF-145C-6D82-2B82-BB3DD8511C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FCF5FF-87ED-27D4-3616-2089AF34B899}"/>
              </a:ext>
            </a:extLst>
          </p:cNvPr>
          <p:cNvSpPr>
            <a:spLocks noGrp="1"/>
          </p:cNvSpPr>
          <p:nvPr>
            <p:ph type="dt" sz="half" idx="10"/>
          </p:nvPr>
        </p:nvSpPr>
        <p:spPr/>
        <p:txBody>
          <a:bodyPr/>
          <a:lstStyle/>
          <a:p>
            <a:fld id="{F4DE5A17-3BB9-5A47-816D-33D4C25A520D}" type="datetimeFigureOut">
              <a:rPr lang="en-US" smtClean="0"/>
              <a:t>5/6/24</a:t>
            </a:fld>
            <a:endParaRPr lang="en-US"/>
          </a:p>
        </p:txBody>
      </p:sp>
      <p:sp>
        <p:nvSpPr>
          <p:cNvPr id="4" name="Footer Placeholder 3">
            <a:extLst>
              <a:ext uri="{FF2B5EF4-FFF2-40B4-BE49-F238E27FC236}">
                <a16:creationId xmlns:a16="http://schemas.microsoft.com/office/drawing/2014/main" id="{2DCD842E-95AE-54F6-224B-35D7B52F90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37849A-5C58-D907-0D68-585BA30A8DF1}"/>
              </a:ext>
            </a:extLst>
          </p:cNvPr>
          <p:cNvSpPr>
            <a:spLocks noGrp="1"/>
          </p:cNvSpPr>
          <p:nvPr>
            <p:ph type="sldNum" sz="quarter" idx="12"/>
          </p:nvPr>
        </p:nvSpPr>
        <p:spPr/>
        <p:txBody>
          <a:bodyPr/>
          <a:lstStyle/>
          <a:p>
            <a:fld id="{479C3FAD-86F4-7D4A-9CF8-165FDE74AADB}" type="slidenum">
              <a:rPr lang="en-US" smtClean="0"/>
              <a:t>‹#›</a:t>
            </a:fld>
            <a:endParaRPr lang="en-US"/>
          </a:p>
        </p:txBody>
      </p:sp>
    </p:spTree>
    <p:extLst>
      <p:ext uri="{BB962C8B-B14F-4D97-AF65-F5344CB8AC3E}">
        <p14:creationId xmlns:p14="http://schemas.microsoft.com/office/powerpoint/2010/main" val="66613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F90E32-A5B6-9358-B176-949807D4D0A2}"/>
              </a:ext>
            </a:extLst>
          </p:cNvPr>
          <p:cNvSpPr>
            <a:spLocks noGrp="1"/>
          </p:cNvSpPr>
          <p:nvPr>
            <p:ph type="dt" sz="half" idx="10"/>
          </p:nvPr>
        </p:nvSpPr>
        <p:spPr/>
        <p:txBody>
          <a:bodyPr/>
          <a:lstStyle/>
          <a:p>
            <a:fld id="{F4DE5A17-3BB9-5A47-816D-33D4C25A520D}" type="datetimeFigureOut">
              <a:rPr lang="en-US" smtClean="0"/>
              <a:t>5/6/24</a:t>
            </a:fld>
            <a:endParaRPr lang="en-US"/>
          </a:p>
        </p:txBody>
      </p:sp>
      <p:sp>
        <p:nvSpPr>
          <p:cNvPr id="3" name="Footer Placeholder 2">
            <a:extLst>
              <a:ext uri="{FF2B5EF4-FFF2-40B4-BE49-F238E27FC236}">
                <a16:creationId xmlns:a16="http://schemas.microsoft.com/office/drawing/2014/main" id="{2FF7A396-A9A4-82A8-1284-14FDD491EF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CEE214-6155-1934-4CC1-1C882FA3DB3D}"/>
              </a:ext>
            </a:extLst>
          </p:cNvPr>
          <p:cNvSpPr>
            <a:spLocks noGrp="1"/>
          </p:cNvSpPr>
          <p:nvPr>
            <p:ph type="sldNum" sz="quarter" idx="12"/>
          </p:nvPr>
        </p:nvSpPr>
        <p:spPr/>
        <p:txBody>
          <a:bodyPr/>
          <a:lstStyle/>
          <a:p>
            <a:fld id="{479C3FAD-86F4-7D4A-9CF8-165FDE74AADB}" type="slidenum">
              <a:rPr lang="en-US" smtClean="0"/>
              <a:t>‹#›</a:t>
            </a:fld>
            <a:endParaRPr lang="en-US"/>
          </a:p>
        </p:txBody>
      </p:sp>
    </p:spTree>
    <p:extLst>
      <p:ext uri="{BB962C8B-B14F-4D97-AF65-F5344CB8AC3E}">
        <p14:creationId xmlns:p14="http://schemas.microsoft.com/office/powerpoint/2010/main" val="391563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2F5AE-A730-6296-ACD4-FE78559670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8CDB9A-2A17-33F7-8B97-CA8FA26503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ED472C-7413-A094-C76B-51007AADB7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3D98A2-D734-B66B-AC4E-C4215A1AB18D}"/>
              </a:ext>
            </a:extLst>
          </p:cNvPr>
          <p:cNvSpPr>
            <a:spLocks noGrp="1"/>
          </p:cNvSpPr>
          <p:nvPr>
            <p:ph type="dt" sz="half" idx="10"/>
          </p:nvPr>
        </p:nvSpPr>
        <p:spPr/>
        <p:txBody>
          <a:bodyPr/>
          <a:lstStyle/>
          <a:p>
            <a:fld id="{F4DE5A17-3BB9-5A47-816D-33D4C25A520D}" type="datetimeFigureOut">
              <a:rPr lang="en-US" smtClean="0"/>
              <a:t>5/6/24</a:t>
            </a:fld>
            <a:endParaRPr lang="en-US"/>
          </a:p>
        </p:txBody>
      </p:sp>
      <p:sp>
        <p:nvSpPr>
          <p:cNvPr id="6" name="Footer Placeholder 5">
            <a:extLst>
              <a:ext uri="{FF2B5EF4-FFF2-40B4-BE49-F238E27FC236}">
                <a16:creationId xmlns:a16="http://schemas.microsoft.com/office/drawing/2014/main" id="{C2CDD0E0-9AAD-3917-0850-2A9746A9A2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B0338E-5A31-A9C6-0C2F-52755FF8C900}"/>
              </a:ext>
            </a:extLst>
          </p:cNvPr>
          <p:cNvSpPr>
            <a:spLocks noGrp="1"/>
          </p:cNvSpPr>
          <p:nvPr>
            <p:ph type="sldNum" sz="quarter" idx="12"/>
          </p:nvPr>
        </p:nvSpPr>
        <p:spPr/>
        <p:txBody>
          <a:bodyPr/>
          <a:lstStyle/>
          <a:p>
            <a:fld id="{479C3FAD-86F4-7D4A-9CF8-165FDE74AADB}" type="slidenum">
              <a:rPr lang="en-US" smtClean="0"/>
              <a:t>‹#›</a:t>
            </a:fld>
            <a:endParaRPr lang="en-US"/>
          </a:p>
        </p:txBody>
      </p:sp>
    </p:spTree>
    <p:extLst>
      <p:ext uri="{BB962C8B-B14F-4D97-AF65-F5344CB8AC3E}">
        <p14:creationId xmlns:p14="http://schemas.microsoft.com/office/powerpoint/2010/main" val="141161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1F862-5A63-6FCC-0EFC-E4A76EF22C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B57D73-0B62-B7FC-8200-E7416A7E84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C382A2-5F84-EC35-31E5-142CA8E301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6C7BED-5D8E-6D48-57F9-BEF2F8741C38}"/>
              </a:ext>
            </a:extLst>
          </p:cNvPr>
          <p:cNvSpPr>
            <a:spLocks noGrp="1"/>
          </p:cNvSpPr>
          <p:nvPr>
            <p:ph type="dt" sz="half" idx="10"/>
          </p:nvPr>
        </p:nvSpPr>
        <p:spPr/>
        <p:txBody>
          <a:bodyPr/>
          <a:lstStyle/>
          <a:p>
            <a:fld id="{F4DE5A17-3BB9-5A47-816D-33D4C25A520D}" type="datetimeFigureOut">
              <a:rPr lang="en-US" smtClean="0"/>
              <a:t>5/6/24</a:t>
            </a:fld>
            <a:endParaRPr lang="en-US"/>
          </a:p>
        </p:txBody>
      </p:sp>
      <p:sp>
        <p:nvSpPr>
          <p:cNvPr id="6" name="Footer Placeholder 5">
            <a:extLst>
              <a:ext uri="{FF2B5EF4-FFF2-40B4-BE49-F238E27FC236}">
                <a16:creationId xmlns:a16="http://schemas.microsoft.com/office/drawing/2014/main" id="{ED72B81A-D118-32DC-EAFD-45EA14723C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767C83-9F2B-DA29-373A-8F06D8B26860}"/>
              </a:ext>
            </a:extLst>
          </p:cNvPr>
          <p:cNvSpPr>
            <a:spLocks noGrp="1"/>
          </p:cNvSpPr>
          <p:nvPr>
            <p:ph type="sldNum" sz="quarter" idx="12"/>
          </p:nvPr>
        </p:nvSpPr>
        <p:spPr/>
        <p:txBody>
          <a:bodyPr/>
          <a:lstStyle/>
          <a:p>
            <a:fld id="{479C3FAD-86F4-7D4A-9CF8-165FDE74AADB}" type="slidenum">
              <a:rPr lang="en-US" smtClean="0"/>
              <a:t>‹#›</a:t>
            </a:fld>
            <a:endParaRPr lang="en-US"/>
          </a:p>
        </p:txBody>
      </p:sp>
    </p:spTree>
    <p:extLst>
      <p:ext uri="{BB962C8B-B14F-4D97-AF65-F5344CB8AC3E}">
        <p14:creationId xmlns:p14="http://schemas.microsoft.com/office/powerpoint/2010/main" val="4268496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D7E19B-7E2C-F809-2D06-58944187E3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99432E-23D5-6DE7-4F7C-A11A9BFA17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126B8-4BFD-71F9-8475-E2D67887E2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5A17-3BB9-5A47-816D-33D4C25A520D}" type="datetimeFigureOut">
              <a:rPr lang="en-US" smtClean="0"/>
              <a:t>5/6/24</a:t>
            </a:fld>
            <a:endParaRPr lang="en-US"/>
          </a:p>
        </p:txBody>
      </p:sp>
      <p:sp>
        <p:nvSpPr>
          <p:cNvPr id="5" name="Footer Placeholder 4">
            <a:extLst>
              <a:ext uri="{FF2B5EF4-FFF2-40B4-BE49-F238E27FC236}">
                <a16:creationId xmlns:a16="http://schemas.microsoft.com/office/drawing/2014/main" id="{C0F43B7D-A88D-86B4-2F57-F8BABDABF2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83D336-D8F1-1A3D-2ECD-30159F3B35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C3FAD-86F4-7D4A-9CF8-165FDE74AADB}" type="slidenum">
              <a:rPr lang="en-US" smtClean="0"/>
              <a:t>‹#›</a:t>
            </a:fld>
            <a:endParaRPr lang="en-US"/>
          </a:p>
        </p:txBody>
      </p:sp>
    </p:spTree>
    <p:extLst>
      <p:ext uri="{BB962C8B-B14F-4D97-AF65-F5344CB8AC3E}">
        <p14:creationId xmlns:p14="http://schemas.microsoft.com/office/powerpoint/2010/main" val="1972479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E7ACEB7-2AA2-4608-9EFE-3C5C5FC6D8CD}" type="datetimeFigureOut">
              <a:rPr lang="en-CA" smtClean="0"/>
              <a:t>2024-05-06</a:t>
            </a:fld>
            <a:endParaRPr lang="en-CA"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14CA9B23-3182-40F7-83F3-B1A10D550F2D}" type="slidenum">
              <a:rPr lang="en-CA" smtClean="0"/>
              <a:t>‹#›</a:t>
            </a:fld>
            <a:endParaRPr lang="en-CA" dirty="0"/>
          </a:p>
        </p:txBody>
      </p:sp>
    </p:spTree>
    <p:extLst>
      <p:ext uri="{BB962C8B-B14F-4D97-AF65-F5344CB8AC3E}">
        <p14:creationId xmlns:p14="http://schemas.microsoft.com/office/powerpoint/2010/main" val="12130068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6028/NIST.AI.100-1"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chart" Target="../charts/chart1.xml"/><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chart" Target="../charts/chart2.xml"/><Relationship Id="rId14" Type="http://schemas.microsoft.com/office/2007/relationships/diagramDrawing" Target="../diagrams/drawing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sciencedirect.com/science/article/pii/S0048733323002202?via%3Dihub"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4836A48-4CAC-4A40-97EB-8ACA9B26A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grpSp>
        <p:nvGrpSpPr>
          <p:cNvPr id="14" name="Group 13">
            <a:extLst>
              <a:ext uri="{FF2B5EF4-FFF2-40B4-BE49-F238E27FC236}">
                <a16:creationId xmlns:a16="http://schemas.microsoft.com/office/drawing/2014/main" id="{6890A515-B90B-43BC-876F-580D2FC47E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5" name="Freeform 5">
              <a:extLst>
                <a:ext uri="{FF2B5EF4-FFF2-40B4-BE49-F238E27FC236}">
                  <a16:creationId xmlns:a16="http://schemas.microsoft.com/office/drawing/2014/main" id="{3749B484-B143-40F7-896A-A20650EE47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16" name="Freeform 6">
              <a:extLst>
                <a:ext uri="{FF2B5EF4-FFF2-40B4-BE49-F238E27FC236}">
                  <a16:creationId xmlns:a16="http://schemas.microsoft.com/office/drawing/2014/main" id="{D5ECC4BD-4D67-4CD5-9118-C8F95255E0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17" name="Freeform 7">
              <a:extLst>
                <a:ext uri="{FF2B5EF4-FFF2-40B4-BE49-F238E27FC236}">
                  <a16:creationId xmlns:a16="http://schemas.microsoft.com/office/drawing/2014/main" id="{DFCF04F1-C8A9-4F23-B565-9B70C6D740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18" name="Freeform 8">
              <a:extLst>
                <a:ext uri="{FF2B5EF4-FFF2-40B4-BE49-F238E27FC236}">
                  <a16:creationId xmlns:a16="http://schemas.microsoft.com/office/drawing/2014/main" id="{9964E85D-E8AC-4D3F-A3BC-E4D8DE608D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19" name="Freeform 9">
              <a:extLst>
                <a:ext uri="{FF2B5EF4-FFF2-40B4-BE49-F238E27FC236}">
                  <a16:creationId xmlns:a16="http://schemas.microsoft.com/office/drawing/2014/main" id="{8FE670F7-87AE-49F1-AFCF-646DC0B69B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20" name="Freeform 10">
              <a:extLst>
                <a:ext uri="{FF2B5EF4-FFF2-40B4-BE49-F238E27FC236}">
                  <a16:creationId xmlns:a16="http://schemas.microsoft.com/office/drawing/2014/main" id="{2D394406-F17F-478D-9811-F133F31630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21" name="Freeform 11">
              <a:extLst>
                <a:ext uri="{FF2B5EF4-FFF2-40B4-BE49-F238E27FC236}">
                  <a16:creationId xmlns:a16="http://schemas.microsoft.com/office/drawing/2014/main" id="{C929B1C0-F6D9-45BC-B41C-5BEBE9AD60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22" name="Freeform 12">
              <a:extLst>
                <a:ext uri="{FF2B5EF4-FFF2-40B4-BE49-F238E27FC236}">
                  <a16:creationId xmlns:a16="http://schemas.microsoft.com/office/drawing/2014/main" id="{8CBC2023-5C0F-470C-A494-448A3088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23" name="Freeform 13">
              <a:extLst>
                <a:ext uri="{FF2B5EF4-FFF2-40B4-BE49-F238E27FC236}">
                  <a16:creationId xmlns:a16="http://schemas.microsoft.com/office/drawing/2014/main" id="{F753F948-20A5-448F-A91B-30C3FA8748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24" name="Freeform 14">
              <a:extLst>
                <a:ext uri="{FF2B5EF4-FFF2-40B4-BE49-F238E27FC236}">
                  <a16:creationId xmlns:a16="http://schemas.microsoft.com/office/drawing/2014/main" id="{187C515D-FEE4-4EAD-A758-C09FC88980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25" name="Freeform 15">
              <a:extLst>
                <a:ext uri="{FF2B5EF4-FFF2-40B4-BE49-F238E27FC236}">
                  <a16:creationId xmlns:a16="http://schemas.microsoft.com/office/drawing/2014/main" id="{55F8581B-27B7-42AB-B33F-69023D3B1C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26" name="Freeform 16">
              <a:extLst>
                <a:ext uri="{FF2B5EF4-FFF2-40B4-BE49-F238E27FC236}">
                  <a16:creationId xmlns:a16="http://schemas.microsoft.com/office/drawing/2014/main" id="{CBC2EB4A-D3CD-4347-AE09-347B7B10EF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27" name="Freeform 17">
              <a:extLst>
                <a:ext uri="{FF2B5EF4-FFF2-40B4-BE49-F238E27FC236}">
                  <a16:creationId xmlns:a16="http://schemas.microsoft.com/office/drawing/2014/main" id="{C35E0B18-828E-4F07-BC14-5B6EB8C283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28" name="Freeform 18">
              <a:extLst>
                <a:ext uri="{FF2B5EF4-FFF2-40B4-BE49-F238E27FC236}">
                  <a16:creationId xmlns:a16="http://schemas.microsoft.com/office/drawing/2014/main" id="{D972FA4F-64D2-4E34-B234-7B2C363C4F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29" name="Freeform 19">
              <a:extLst>
                <a:ext uri="{FF2B5EF4-FFF2-40B4-BE49-F238E27FC236}">
                  <a16:creationId xmlns:a16="http://schemas.microsoft.com/office/drawing/2014/main" id="{430AC742-FB30-4DCC-A9AC-92D107A34C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30" name="Freeform 20">
              <a:extLst>
                <a:ext uri="{FF2B5EF4-FFF2-40B4-BE49-F238E27FC236}">
                  <a16:creationId xmlns:a16="http://schemas.microsoft.com/office/drawing/2014/main" id="{C991F4A4-6C1A-486C-80A9-B653BC0ED0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31" name="Freeform 21">
              <a:extLst>
                <a:ext uri="{FF2B5EF4-FFF2-40B4-BE49-F238E27FC236}">
                  <a16:creationId xmlns:a16="http://schemas.microsoft.com/office/drawing/2014/main" id="{34F60AAA-3D77-4751-9A2C-27A680142A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32" name="Freeform 22">
              <a:extLst>
                <a:ext uri="{FF2B5EF4-FFF2-40B4-BE49-F238E27FC236}">
                  <a16:creationId xmlns:a16="http://schemas.microsoft.com/office/drawing/2014/main" id="{71A93347-D2EA-43A7-92CB-3BC1C8F43D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33" name="Freeform 23">
              <a:extLst>
                <a:ext uri="{FF2B5EF4-FFF2-40B4-BE49-F238E27FC236}">
                  <a16:creationId xmlns:a16="http://schemas.microsoft.com/office/drawing/2014/main" id="{A99EB955-34CE-4879-BB3E-19C017967A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grpSp>
      <p:grpSp>
        <p:nvGrpSpPr>
          <p:cNvPr id="35" name="Group 34">
            <a:extLst>
              <a:ext uri="{FF2B5EF4-FFF2-40B4-BE49-F238E27FC236}">
                <a16:creationId xmlns:a16="http://schemas.microsoft.com/office/drawing/2014/main" id="{99502C85-D694-4534-81D2-BE2E526122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33747" y="1186483"/>
            <a:ext cx="4510627" cy="4477933"/>
            <a:chOff x="3833747" y="1186483"/>
            <a:chExt cx="4510627" cy="4477933"/>
          </a:xfrm>
        </p:grpSpPr>
        <p:sp>
          <p:nvSpPr>
            <p:cNvPr id="36" name="Rectangle 35">
              <a:extLst>
                <a:ext uri="{FF2B5EF4-FFF2-40B4-BE49-F238E27FC236}">
                  <a16:creationId xmlns:a16="http://schemas.microsoft.com/office/drawing/2014/main" id="{070D54E8-5694-4275-AC73-041D919D5C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37681" y="1186483"/>
              <a:ext cx="4506693" cy="716184"/>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37" name="Isosceles Triangle 39">
              <a:extLst>
                <a:ext uri="{FF2B5EF4-FFF2-40B4-BE49-F238E27FC236}">
                  <a16:creationId xmlns:a16="http://schemas.microsoft.com/office/drawing/2014/main" id="{085E5B83-AB95-4571-B7AE-841A0D5F9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38" name="Rectangle 37">
              <a:extLst>
                <a:ext uri="{FF2B5EF4-FFF2-40B4-BE49-F238E27FC236}">
                  <a16:creationId xmlns:a16="http://schemas.microsoft.com/office/drawing/2014/main" id="{E63AAECE-705E-4B7A-B758-B9CEB30C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33747" y="1991156"/>
              <a:ext cx="4510180" cy="3322196"/>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grpSp>
      <p:sp>
        <p:nvSpPr>
          <p:cNvPr id="4" name="TextBox 3">
            <a:extLst>
              <a:ext uri="{FF2B5EF4-FFF2-40B4-BE49-F238E27FC236}">
                <a16:creationId xmlns:a16="http://schemas.microsoft.com/office/drawing/2014/main" id="{A76725AF-9C0D-8D4C-8589-D6400265E0EA}"/>
              </a:ext>
            </a:extLst>
          </p:cNvPr>
          <p:cNvSpPr txBox="1"/>
          <p:nvPr/>
        </p:nvSpPr>
        <p:spPr>
          <a:xfrm>
            <a:off x="4024732" y="2130706"/>
            <a:ext cx="4345588" cy="2042725"/>
          </a:xfrm>
          <a:prstGeom prst="rect">
            <a:avLst/>
          </a:prstGeom>
        </p:spPr>
        <p:txBody>
          <a:bodyPr vert="horz" lIns="228600" tIns="228600" rIns="228600" bIns="0" rtlCol="0" anchor="b">
            <a:normAutofit/>
          </a:bodyPr>
          <a:lstStyle/>
          <a:p>
            <a:pPr marL="0" marR="0" lvl="0" indent="0" algn="ctr" defTabSz="914400" rtl="0" eaLnBrk="1" fontAlgn="auto" latinLnBrk="0" hangingPunct="1">
              <a:lnSpc>
                <a:spcPct val="80000"/>
              </a:lnSpc>
              <a:spcBef>
                <a:spcPct val="0"/>
              </a:spcBef>
              <a:spcAft>
                <a:spcPts val="600"/>
              </a:spcAft>
              <a:buClrTx/>
              <a:buSzTx/>
              <a:buFontTx/>
              <a:buNone/>
              <a:tabLst/>
              <a:defRPr/>
            </a:pPr>
            <a:endParaRPr kumimoji="0" lang="en-US" sz="4200" b="0" i="0" u="none" strike="noStrike" kern="1200" cap="none" spc="-150" normalizeH="0" baseline="0" noProof="0" dirty="0">
              <a:ln>
                <a:noFill/>
              </a:ln>
              <a:solidFill>
                <a:srgbClr val="FFFEFF"/>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EBDEF695-3EA2-1D47-8C44-9D9DAA5CF1EE}"/>
              </a:ext>
            </a:extLst>
          </p:cNvPr>
          <p:cNvSpPr txBox="1"/>
          <p:nvPr/>
        </p:nvSpPr>
        <p:spPr>
          <a:xfrm>
            <a:off x="3916043" y="4800290"/>
            <a:ext cx="4345588" cy="1026125"/>
          </a:xfrm>
          <a:prstGeom prst="rect">
            <a:avLst/>
          </a:prstGeom>
        </p:spPr>
        <p:txBody>
          <a:bodyPr vert="horz" lIns="91440" tIns="0" rIns="91440" bIns="45720" rtlCol="0">
            <a:normAutofit/>
          </a:bodyPr>
          <a:lstStyle/>
          <a:p>
            <a:pPr marL="0" marR="0" lvl="0" indent="0" algn="ctr" defTabSz="914400" rtl="0" eaLnBrk="1" fontAlgn="auto" latinLnBrk="0" hangingPunct="1">
              <a:lnSpc>
                <a:spcPct val="100000"/>
              </a:lnSpc>
              <a:spcBef>
                <a:spcPts val="1000"/>
              </a:spcBef>
              <a:spcAft>
                <a:spcPts val="0"/>
              </a:spcAft>
              <a:buClr>
                <a:srgbClr val="F81B02"/>
              </a:buClr>
              <a:buSzPct val="110000"/>
              <a:buFontTx/>
              <a:buNone/>
              <a:tabLst/>
              <a:defRPr/>
            </a:pPr>
            <a:endParaRPr kumimoji="0" lang="en-US" sz="1800" b="0" i="0" u="none" strike="noStrike" kern="1200" cap="none" spc="0" normalizeH="0" baseline="0" noProof="0" dirty="0">
              <a:ln>
                <a:noFill/>
              </a:ln>
              <a:solidFill>
                <a:srgbClr val="FFFEFF"/>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0CB75FBF-C586-A844-A836-D4395C988A52}"/>
              </a:ext>
            </a:extLst>
          </p:cNvPr>
          <p:cNvSpPr/>
          <p:nvPr/>
        </p:nvSpPr>
        <p:spPr>
          <a:xfrm>
            <a:off x="977373" y="1009365"/>
            <a:ext cx="10334625" cy="4848892"/>
          </a:xfrm>
          <a:prstGeom prst="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2" name="TextBox 1">
            <a:extLst>
              <a:ext uri="{FF2B5EF4-FFF2-40B4-BE49-F238E27FC236}">
                <a16:creationId xmlns:a16="http://schemas.microsoft.com/office/drawing/2014/main" id="{B4241D5F-F435-5DED-8380-42CB22F82418}"/>
              </a:ext>
            </a:extLst>
          </p:cNvPr>
          <p:cNvSpPr txBox="1"/>
          <p:nvPr/>
        </p:nvSpPr>
        <p:spPr>
          <a:xfrm>
            <a:off x="1783776" y="991130"/>
            <a:ext cx="9031681" cy="1613262"/>
          </a:xfrm>
          <a:prstGeom prst="rect">
            <a:avLst/>
          </a:prstGeom>
          <a:noFill/>
        </p:spPr>
        <p:txBody>
          <a:bodyPr wrap="square" rtlCol="0">
            <a:spAutoFit/>
          </a:bodyPr>
          <a:lstStyle/>
          <a:p>
            <a:pPr algn="ctr"/>
            <a:endParaRPr lang="en-CA" sz="2800" dirty="0">
              <a:effectLst/>
              <a:latin typeface="Helvetica" pitchFamily="2" charset="0"/>
            </a:endParaRPr>
          </a:p>
          <a:p>
            <a:pPr algn="ctr">
              <a:lnSpc>
                <a:spcPct val="150000"/>
              </a:lnSpc>
              <a:spcAft>
                <a:spcPts val="100"/>
              </a:spcAft>
            </a:pPr>
            <a:r>
              <a:rPr lang="en-CA" sz="2800" b="1" dirty="0">
                <a:effectLst/>
                <a:latin typeface="Arial" panose="020B0604020202020204" pitchFamily="34" charset="0"/>
                <a:cs typeface="Arial" panose="020B0604020202020204" pitchFamily="34" charset="0"/>
              </a:rPr>
              <a:t>                     Artificial Intelligence </a:t>
            </a:r>
          </a:p>
          <a:p>
            <a:pPr algn="ctr">
              <a:spcAft>
                <a:spcPts val="100"/>
              </a:spcAft>
            </a:pPr>
            <a:r>
              <a:rPr lang="en-CA" sz="2800" b="1" dirty="0">
                <a:effectLst/>
                <a:latin typeface="Arial" panose="020B0604020202020204" pitchFamily="34" charset="0"/>
                <a:cs typeface="Arial" panose="020B0604020202020204" pitchFamily="34" charset="0"/>
              </a:rPr>
              <a:t>for Sustainable Development Goals</a:t>
            </a:r>
            <a:endParaRPr lang="en-CA" sz="2800" dirty="0">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9B600F4-0996-48A2-0E47-428543DE547E}"/>
              </a:ext>
            </a:extLst>
          </p:cNvPr>
          <p:cNvSpPr txBox="1"/>
          <p:nvPr/>
        </p:nvSpPr>
        <p:spPr>
          <a:xfrm>
            <a:off x="1647382" y="2926438"/>
            <a:ext cx="8841138" cy="830997"/>
          </a:xfrm>
          <a:prstGeom prst="rect">
            <a:avLst/>
          </a:prstGeom>
          <a:noFill/>
        </p:spPr>
        <p:txBody>
          <a:bodyPr wrap="none" rtlCol="0">
            <a:spAutoFit/>
          </a:bodyPr>
          <a:lstStyle/>
          <a:p>
            <a:pPr algn="ctr"/>
            <a:r>
              <a:rPr lang="en-US" sz="2800" b="1" dirty="0">
                <a:latin typeface="Arial" panose="020B0604020202020204" pitchFamily="34" charset="0"/>
                <a:cs typeface="Arial" panose="020B0604020202020204" pitchFamily="34" charset="0"/>
              </a:rPr>
              <a:t>Jim Balsillie</a:t>
            </a:r>
          </a:p>
          <a:p>
            <a:pPr algn="ctr"/>
            <a:r>
              <a:rPr lang="en-US" sz="2000" b="1" dirty="0">
                <a:latin typeface="Arial" panose="020B0604020202020204" pitchFamily="34" charset="0"/>
                <a:cs typeface="Arial" panose="020B0604020202020204" pitchFamily="34" charset="0"/>
              </a:rPr>
              <a:t>Founder &amp; Chair, Centre for International Governance Innovation (CIGI)</a:t>
            </a:r>
          </a:p>
        </p:txBody>
      </p:sp>
      <p:sp>
        <p:nvSpPr>
          <p:cNvPr id="8" name="TextBox 7">
            <a:extLst>
              <a:ext uri="{FF2B5EF4-FFF2-40B4-BE49-F238E27FC236}">
                <a16:creationId xmlns:a16="http://schemas.microsoft.com/office/drawing/2014/main" id="{77325060-DF5A-46AD-3F6A-337F827670CD}"/>
              </a:ext>
            </a:extLst>
          </p:cNvPr>
          <p:cNvSpPr txBox="1"/>
          <p:nvPr/>
        </p:nvSpPr>
        <p:spPr>
          <a:xfrm>
            <a:off x="1101198" y="4391530"/>
            <a:ext cx="10109610" cy="1208023"/>
          </a:xfrm>
          <a:prstGeom prst="rect">
            <a:avLst/>
          </a:prstGeom>
          <a:noFill/>
        </p:spPr>
        <p:txBody>
          <a:bodyPr wrap="square">
            <a:spAutoFit/>
          </a:bodyPr>
          <a:lstStyle/>
          <a:p>
            <a:pPr algn="just"/>
            <a:r>
              <a:rPr lang="en-CA" sz="1900" b="1" i="1" u="none" strike="noStrike" dirty="0">
                <a:solidFill>
                  <a:srgbClr val="FF0000"/>
                </a:solidFill>
                <a:effectLst/>
                <a:latin typeface="Arial" panose="020B0604020202020204" pitchFamily="34" charset="0"/>
                <a:cs typeface="Arial" panose="020B0604020202020204" pitchFamily="34" charset="0"/>
              </a:rPr>
              <a:t>“Without proper controls, AI systems can amplify, perpetuate, or exacerbate inequitable or undesirable outcomes for individuals and communities. With proper controls, AI systems can mitigate and manage inequitable outcomes.”</a:t>
            </a:r>
            <a:endParaRPr lang="en-CA" sz="1900" b="1" i="1" dirty="0">
              <a:solidFill>
                <a:srgbClr val="FF0000"/>
              </a:solidFill>
              <a:latin typeface="Calibri" panose="020F0502020204030204" pitchFamily="34" charset="0"/>
            </a:endParaRPr>
          </a:p>
          <a:p>
            <a:r>
              <a:rPr lang="en-CA" sz="1550" b="1" i="0" u="none" strike="noStrike" dirty="0">
                <a:effectLst/>
                <a:latin typeface="Calibri" panose="020F0502020204030204" pitchFamily="34" charset="0"/>
              </a:rPr>
              <a:t>NIST. Jan. 2023. “Artificial Intelligence Risk Management Framework (AI RMF 1.0) (</a:t>
            </a:r>
            <a:r>
              <a:rPr lang="en-CA" sz="1550" b="1" i="0" u="sng" strike="noStrike" dirty="0">
                <a:effectLst/>
                <a:latin typeface="Calibri" panose="020F0502020204030204" pitchFamily="34" charset="0"/>
                <a:hlinkClick r:id="rId3" tooltip="https://doi.org/10.6028/NIST.AI.100-1">
                  <a:extLst>
                    <a:ext uri="{A12FA001-AC4F-418D-AE19-62706E023703}">
                      <ahyp:hlinkClr xmlns:ahyp="http://schemas.microsoft.com/office/drawing/2018/hyperlinkcolor" val="tx"/>
                    </a:ext>
                  </a:extLst>
                </a:hlinkClick>
              </a:rPr>
              <a:t>https://doi.org/10.6028/NIST.AI.100-1</a:t>
            </a:r>
            <a:r>
              <a:rPr lang="en-CA" sz="1550" b="1" i="0" u="none" strike="noStrike" dirty="0">
                <a:effectLst/>
                <a:latin typeface="Calibri" panose="020F0502020204030204" pitchFamily="34" charset="0"/>
              </a:rPr>
              <a:t>)</a:t>
            </a:r>
            <a:endParaRPr lang="en-CA" sz="1550" b="1" i="0" u="none" strike="noStrike" dirty="0">
              <a:effectLst/>
              <a:latin typeface="Aptos" panose="020B0004020202020204" pitchFamily="34" charset="0"/>
            </a:endParaRPr>
          </a:p>
        </p:txBody>
      </p:sp>
      <p:pic>
        <p:nvPicPr>
          <p:cNvPr id="39" name="Picture 38">
            <a:extLst>
              <a:ext uri="{FF2B5EF4-FFF2-40B4-BE49-F238E27FC236}">
                <a16:creationId xmlns:a16="http://schemas.microsoft.com/office/drawing/2014/main" id="{8A19E6BA-A909-085F-A9B0-453C7924A9B2}"/>
              </a:ext>
            </a:extLst>
          </p:cNvPr>
          <p:cNvPicPr>
            <a:picLocks noChangeAspect="1"/>
          </p:cNvPicPr>
          <p:nvPr/>
        </p:nvPicPr>
        <p:blipFill rotWithShape="1">
          <a:blip r:embed="rId4"/>
          <a:srcRect l="8310" t="17917" b="41384"/>
          <a:stretch/>
        </p:blipFill>
        <p:spPr>
          <a:xfrm rot="21340161">
            <a:off x="3454911" y="1192858"/>
            <a:ext cx="2089181" cy="447424"/>
          </a:xfrm>
          <a:prstGeom prst="rect">
            <a:avLst/>
          </a:prstGeom>
        </p:spPr>
      </p:pic>
      <p:pic>
        <p:nvPicPr>
          <p:cNvPr id="34" name="Picture 33">
            <a:extLst>
              <a:ext uri="{FF2B5EF4-FFF2-40B4-BE49-F238E27FC236}">
                <a16:creationId xmlns:a16="http://schemas.microsoft.com/office/drawing/2014/main" id="{8A3DE84D-0E20-DA4F-2C23-60FB9EA409FB}"/>
              </a:ext>
            </a:extLst>
          </p:cNvPr>
          <p:cNvPicPr>
            <a:picLocks noChangeAspect="1"/>
          </p:cNvPicPr>
          <p:nvPr/>
        </p:nvPicPr>
        <p:blipFill rotWithShape="1">
          <a:blip r:embed="rId4"/>
          <a:srcRect t="62760" r="8201" b="4154"/>
          <a:stretch/>
        </p:blipFill>
        <p:spPr>
          <a:xfrm>
            <a:off x="3175591" y="1671541"/>
            <a:ext cx="2354208" cy="409394"/>
          </a:xfrm>
          <a:prstGeom prst="rect">
            <a:avLst/>
          </a:prstGeom>
        </p:spPr>
      </p:pic>
    </p:spTree>
    <p:extLst>
      <p:ext uri="{BB962C8B-B14F-4D97-AF65-F5344CB8AC3E}">
        <p14:creationId xmlns:p14="http://schemas.microsoft.com/office/powerpoint/2010/main" val="2569343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5F8C92-7AC0-40C7-FEFB-C3EF09F26F3B}"/>
              </a:ext>
            </a:extLst>
          </p:cNvPr>
          <p:cNvSpPr txBox="1"/>
          <p:nvPr/>
        </p:nvSpPr>
        <p:spPr>
          <a:xfrm>
            <a:off x="1009934" y="1373552"/>
            <a:ext cx="10099344" cy="4247317"/>
          </a:xfrm>
          <a:prstGeom prst="rect">
            <a:avLst/>
          </a:prstGeom>
          <a:noFill/>
        </p:spPr>
        <p:txBody>
          <a:bodyPr wrap="square" rtlCol="0">
            <a:spAutoFit/>
          </a:bodyPr>
          <a:lstStyle/>
          <a:p>
            <a:pPr marL="342900" indent="-342900">
              <a:buAutoNum type="arabicPeriod"/>
            </a:pPr>
            <a:r>
              <a:rPr lang="en-US" dirty="0">
                <a:latin typeface="Arial" panose="020B0604020202020204" pitchFamily="34" charset="0"/>
                <a:cs typeface="Arial" panose="020B0604020202020204" pitchFamily="34" charset="0"/>
              </a:rPr>
              <a:t>Create a “</a:t>
            </a:r>
            <a:r>
              <a:rPr lang="en-US" b="1" i="1" dirty="0">
                <a:latin typeface="Arial" panose="020B0604020202020204" pitchFamily="34" charset="0"/>
                <a:cs typeface="Arial" panose="020B0604020202020204" pitchFamily="34" charset="0"/>
              </a:rPr>
              <a:t>Digital Stability Board” </a:t>
            </a:r>
            <a:r>
              <a:rPr lang="en-US" dirty="0">
                <a:latin typeface="Arial" panose="020B0604020202020204" pitchFamily="34" charset="0"/>
                <a:cs typeface="Arial" panose="020B0604020202020204" pitchFamily="34" charset="0"/>
              </a:rPr>
              <a:t>that supports national approaches with advocacy for regulatory cooperation and coherence on best practice standards, including:</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Safety, Fairness, and Transparency </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Privacy Rights and Data Management</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Intellectual Property Rights</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Auditability and Auditing</a:t>
            </a:r>
          </a:p>
          <a:p>
            <a:pPr lvl="1"/>
            <a:endParaRPr lang="en-US" dirty="0">
              <a:latin typeface="Arial" panose="020B0604020202020204" pitchFamily="34" charset="0"/>
              <a:cs typeface="Arial" panose="020B0604020202020204" pitchFamily="34" charset="0"/>
            </a:endParaRPr>
          </a:p>
          <a:p>
            <a:pPr marL="342900" indent="-342900">
              <a:buFontTx/>
              <a:buAutoNum type="arabicPeriod"/>
            </a:pPr>
            <a:r>
              <a:rPr lang="en-US" dirty="0">
                <a:latin typeface="Arial" panose="020B0604020202020204" pitchFamily="34" charset="0"/>
                <a:cs typeface="Arial" panose="020B0604020202020204" pitchFamily="34" charset="0"/>
              </a:rPr>
              <a:t>Address the need for fair diffusion given the nature of winner-takes-most economics and its crosscutting effects that lead to strategic behaviour (that embeds interests and norms)</a:t>
            </a:r>
          </a:p>
          <a:p>
            <a:pPr marL="342900" indent="-342900">
              <a:buFontTx/>
              <a:buAutoNum type="arabicPeriod"/>
            </a:pPr>
            <a:endParaRPr lang="en-US" dirty="0">
              <a:latin typeface="Arial" panose="020B0604020202020204" pitchFamily="34" charset="0"/>
              <a:cs typeface="Arial" panose="020B0604020202020204" pitchFamily="34" charset="0"/>
            </a:endParaRPr>
          </a:p>
          <a:p>
            <a:pPr marL="342900" indent="-342900">
              <a:buFontTx/>
              <a:buAutoNum type="arabicPeriod"/>
            </a:pPr>
            <a:r>
              <a:rPr lang="en-US" dirty="0">
                <a:latin typeface="Arial" panose="020B0604020202020204" pitchFamily="34" charset="0"/>
                <a:cs typeface="Arial" panose="020B0604020202020204" pitchFamily="34" charset="0"/>
              </a:rPr>
              <a:t>Avoid the gaslighting of:</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Proposing a global moratorium on coding</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Seeking global consensus prematurely</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Focusing on existential risks (undefinable, unquantifiable, indeterminate)</a:t>
            </a:r>
          </a:p>
          <a:p>
            <a:pPr marL="342900" indent="-342900">
              <a:buFontTx/>
              <a:buAutoNum type="arabicPeriod"/>
            </a:pPr>
            <a:endParaRPr lang="en-US"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3C3F97A-00D8-2216-34BF-E9DAAE6D6E05}"/>
              </a:ext>
            </a:extLst>
          </p:cNvPr>
          <p:cNvPicPr>
            <a:picLocks noChangeAspect="1"/>
          </p:cNvPicPr>
          <p:nvPr/>
        </p:nvPicPr>
        <p:blipFill>
          <a:blip r:embed="rId3"/>
          <a:stretch>
            <a:fillRect/>
          </a:stretch>
        </p:blipFill>
        <p:spPr>
          <a:xfrm>
            <a:off x="3420835" y="58952"/>
            <a:ext cx="5350329" cy="1314600"/>
          </a:xfrm>
          <a:prstGeom prst="rect">
            <a:avLst/>
          </a:prstGeom>
        </p:spPr>
      </p:pic>
    </p:spTree>
    <p:extLst>
      <p:ext uri="{BB962C8B-B14F-4D97-AF65-F5344CB8AC3E}">
        <p14:creationId xmlns:p14="http://schemas.microsoft.com/office/powerpoint/2010/main" val="2609374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53CEFDB-FE57-4A0E-939A-FEB83815CDE2}"/>
              </a:ext>
            </a:extLst>
          </p:cNvPr>
          <p:cNvSpPr txBox="1"/>
          <p:nvPr/>
        </p:nvSpPr>
        <p:spPr>
          <a:xfrm>
            <a:off x="1523999" y="278825"/>
            <a:ext cx="9143999" cy="492443"/>
          </a:xfrm>
          <a:prstGeom prst="rect">
            <a:avLst/>
          </a:prstGeom>
          <a:noFill/>
        </p:spPr>
        <p:txBody>
          <a:bodyPr wrap="square" rtlCol="0">
            <a:spAutoFit/>
          </a:bodyPr>
          <a:lstStyle/>
          <a:p>
            <a:pPr algn="ctr"/>
            <a:r>
              <a:rPr lang="en-US" sz="2600" b="1" dirty="0">
                <a:latin typeface="Arial" charset="0"/>
                <a:ea typeface="Arial" charset="0"/>
                <a:cs typeface="Arial" charset="0"/>
              </a:rPr>
              <a:t>Shift From Tangibles to Intangibles</a:t>
            </a:r>
          </a:p>
        </p:txBody>
      </p:sp>
      <p:sp>
        <p:nvSpPr>
          <p:cNvPr id="2" name="TextBox 1">
            <a:extLst>
              <a:ext uri="{FF2B5EF4-FFF2-40B4-BE49-F238E27FC236}">
                <a16:creationId xmlns:a16="http://schemas.microsoft.com/office/drawing/2014/main" id="{06C9A8AE-0952-F74E-886F-52E957B07AB1}"/>
              </a:ext>
            </a:extLst>
          </p:cNvPr>
          <p:cNvSpPr txBox="1"/>
          <p:nvPr/>
        </p:nvSpPr>
        <p:spPr>
          <a:xfrm>
            <a:off x="1067403" y="5858619"/>
            <a:ext cx="10057193" cy="523220"/>
          </a:xfrm>
          <a:prstGeom prst="rect">
            <a:avLst/>
          </a:prstGeom>
          <a:noFill/>
        </p:spPr>
        <p:txBody>
          <a:bodyPr wrap="square" rtlCol="0">
            <a:spAutoFit/>
          </a:bodyPr>
          <a:lstStyle/>
          <a:p>
            <a:pPr algn="ctr"/>
            <a:r>
              <a:rPr lang="en-CA" sz="1400" b="1" i="0" u="none" strike="noStrike" dirty="0">
                <a:solidFill>
                  <a:srgbClr val="212121"/>
                </a:solidFill>
                <a:effectLst/>
                <a:latin typeface="Arial" panose="020B0604020202020204" pitchFamily="34" charset="0"/>
                <a:cs typeface="Arial" panose="020B0604020202020204" pitchFamily="34" charset="0"/>
              </a:rPr>
              <a:t>The Magnificent Seven (Apple, Alphabet, Amazon, Meta, Microsoft, Nvidia, Tesla) have a combined market cap of ~$9.5 trillion of which ~90% is composed of intangibles.</a:t>
            </a:r>
            <a:endParaRPr lang="en-US" sz="1300" b="1"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34A3AE0D-3B95-EB40-9F0F-A72AD0B874BC}"/>
              </a:ext>
            </a:extLst>
          </p:cNvPr>
          <p:cNvGraphicFramePr/>
          <p:nvPr>
            <p:extLst>
              <p:ext uri="{D42A27DB-BD31-4B8C-83A1-F6EECF244321}">
                <p14:modId xmlns:p14="http://schemas.microsoft.com/office/powerpoint/2010/main" val="2848585708"/>
              </p:ext>
            </p:extLst>
          </p:nvPr>
        </p:nvGraphicFramePr>
        <p:xfrm>
          <a:off x="502551" y="1470483"/>
          <a:ext cx="5269639" cy="323632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11">
            <a:extLst>
              <a:ext uri="{FF2B5EF4-FFF2-40B4-BE49-F238E27FC236}">
                <a16:creationId xmlns:a16="http://schemas.microsoft.com/office/drawing/2014/main" id="{7A68C0CC-B2A3-7046-B032-1AFB0023367B}"/>
              </a:ext>
            </a:extLst>
          </p:cNvPr>
          <p:cNvSpPr txBox="1"/>
          <p:nvPr/>
        </p:nvSpPr>
        <p:spPr>
          <a:xfrm>
            <a:off x="502551" y="867718"/>
            <a:ext cx="3472180" cy="4114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CA" sz="1000" b="1" dirty="0">
                <a:effectLst/>
                <a:latin typeface="Arial" panose="020B0604020202020204" pitchFamily="34" charset="0"/>
                <a:ea typeface="Times New Roman" panose="02020603050405020304" pitchFamily="18" charset="0"/>
                <a:cs typeface="Arial" panose="020B0604020202020204" pitchFamily="34" charset="0"/>
              </a:rPr>
              <a:t>Figure 1. Shift from Tangibles to Intangibles</a:t>
            </a:r>
            <a:endParaRPr lang="en-CA" sz="1100" dirty="0">
              <a:effectLst/>
              <a:latin typeface="Arial" panose="020B0604020202020204" pitchFamily="34" charset="0"/>
              <a:ea typeface="Times New Roman" panose="02020603050405020304" pitchFamily="18" charset="0"/>
              <a:cs typeface="Arial" panose="020B0604020202020204" pitchFamily="34" charset="0"/>
            </a:endParaRPr>
          </a:p>
          <a:p>
            <a:r>
              <a:rPr lang="en-CA" sz="800" dirty="0">
                <a:effectLst/>
                <a:latin typeface="Arial" panose="020B0604020202020204" pitchFamily="34" charset="0"/>
                <a:ea typeface="Times New Roman" panose="02020603050405020304" pitchFamily="18" charset="0"/>
                <a:cs typeface="Arial" panose="020B0604020202020204" pitchFamily="34" charset="0"/>
              </a:rPr>
              <a:t>Components of S&amp;P Market Value</a:t>
            </a:r>
            <a:endParaRPr lang="en-CA"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Text Box 12">
            <a:extLst>
              <a:ext uri="{FF2B5EF4-FFF2-40B4-BE49-F238E27FC236}">
                <a16:creationId xmlns:a16="http://schemas.microsoft.com/office/drawing/2014/main" id="{3E5F0AEB-032D-D740-BE3F-B1B32A7EEC72}"/>
              </a:ext>
            </a:extLst>
          </p:cNvPr>
          <p:cNvSpPr txBox="1"/>
          <p:nvPr/>
        </p:nvSpPr>
        <p:spPr>
          <a:xfrm>
            <a:off x="6095998" y="872209"/>
            <a:ext cx="3787775" cy="21879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CA" sz="1000" b="1" dirty="0">
                <a:effectLst/>
                <a:latin typeface="Arial" panose="020B0604020202020204" pitchFamily="34" charset="0"/>
                <a:ea typeface="Times New Roman" panose="02020603050405020304" pitchFamily="18" charset="0"/>
                <a:cs typeface="Arial" panose="020B0604020202020204" pitchFamily="34" charset="0"/>
              </a:rPr>
              <a:t>Figure 2. Tangible &amp; Intangible Capital, S&amp;P 500 </a:t>
            </a:r>
          </a:p>
          <a:p>
            <a:r>
              <a:rPr lang="en-CA" sz="800" dirty="0">
                <a:effectLst/>
                <a:latin typeface="Arial" panose="020B0604020202020204" pitchFamily="34" charset="0"/>
                <a:ea typeface="Times New Roman" panose="02020603050405020304" pitchFamily="18" charset="0"/>
                <a:cs typeface="Arial" panose="020B0604020202020204" pitchFamily="34" charset="0"/>
              </a:rPr>
              <a:t>1975-2024, constant USD trillion at 2024 prices </a:t>
            </a:r>
          </a:p>
          <a:p>
            <a:endParaRPr lang="en-CA"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7" name="TextBox 26">
            <a:extLst>
              <a:ext uri="{FF2B5EF4-FFF2-40B4-BE49-F238E27FC236}">
                <a16:creationId xmlns:a16="http://schemas.microsoft.com/office/drawing/2014/main" id="{92EF7349-8213-1C41-ADF4-729680045DDE}"/>
              </a:ext>
            </a:extLst>
          </p:cNvPr>
          <p:cNvSpPr txBox="1"/>
          <p:nvPr/>
        </p:nvSpPr>
        <p:spPr>
          <a:xfrm>
            <a:off x="502551" y="5433818"/>
            <a:ext cx="1233809" cy="215444"/>
          </a:xfrm>
          <a:prstGeom prst="rect">
            <a:avLst/>
          </a:prstGeom>
          <a:noFill/>
        </p:spPr>
        <p:txBody>
          <a:bodyPr wrap="square">
            <a:spAutoFit/>
          </a:bodyPr>
          <a:lstStyle/>
          <a:p>
            <a:r>
              <a:rPr lang="en-CA" sz="800" dirty="0">
                <a:solidFill>
                  <a:srgbClr val="808080"/>
                </a:solidFill>
                <a:effectLst/>
                <a:latin typeface="Arial" panose="020B0604020202020204" pitchFamily="34" charset="0"/>
                <a:ea typeface="Times New Roman" panose="02020603050405020304" pitchFamily="18" charset="0"/>
                <a:cs typeface="Times New Roman" panose="02020603050405020304" pitchFamily="18" charset="0"/>
              </a:rPr>
              <a:t>Source: Ocean Tomo</a:t>
            </a:r>
            <a:endParaRPr lang="en-CA"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09DC0596-4F52-8A0C-53A1-6E69FB33F70A}"/>
              </a:ext>
            </a:extLst>
          </p:cNvPr>
          <p:cNvGraphicFramePr/>
          <p:nvPr>
            <p:extLst>
              <p:ext uri="{D42A27DB-BD31-4B8C-83A1-F6EECF244321}">
                <p14:modId xmlns:p14="http://schemas.microsoft.com/office/powerpoint/2010/main" val="3246327411"/>
              </p:ext>
            </p:extLst>
          </p:nvPr>
        </p:nvGraphicFramePr>
        <p:xfrm>
          <a:off x="502551" y="4738410"/>
          <a:ext cx="5269639" cy="695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8BD77BC9-FE04-2755-3B31-3152F5AFFD75}"/>
              </a:ext>
            </a:extLst>
          </p:cNvPr>
          <p:cNvSpPr txBox="1"/>
          <p:nvPr/>
        </p:nvSpPr>
        <p:spPr>
          <a:xfrm>
            <a:off x="6419812" y="5430775"/>
            <a:ext cx="6096000" cy="215444"/>
          </a:xfrm>
          <a:prstGeom prst="rect">
            <a:avLst/>
          </a:prstGeom>
          <a:noFill/>
        </p:spPr>
        <p:txBody>
          <a:bodyPr wrap="square">
            <a:spAutoFit/>
          </a:bodyPr>
          <a:lstStyle/>
          <a:p>
            <a:r>
              <a:rPr lang="en-CA" sz="800" dirty="0">
                <a:solidFill>
                  <a:schemeClr val="bg1">
                    <a:lumMod val="65000"/>
                  </a:schemeClr>
                </a:solidFill>
                <a:effectLst/>
                <a:latin typeface="Arial" panose="020B0604020202020204" pitchFamily="34" charset="0"/>
                <a:cs typeface="Arial" panose="020B0604020202020204" pitchFamily="34" charset="0"/>
              </a:rPr>
              <a:t>Source:  https://papers.ssrn.com/abstract=4762228 </a:t>
            </a:r>
            <a:endParaRPr lang="en-CA" sz="800" dirty="0">
              <a:solidFill>
                <a:schemeClr val="bg1">
                  <a:lumMod val="65000"/>
                </a:schemeClr>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EFEB5068-DF3B-B9A7-AF06-C757295C862B}"/>
              </a:ext>
            </a:extLst>
          </p:cNvPr>
          <p:cNvCxnSpPr>
            <a:cxnSpLocks/>
          </p:cNvCxnSpPr>
          <p:nvPr/>
        </p:nvCxnSpPr>
        <p:spPr>
          <a:xfrm>
            <a:off x="502551" y="1257171"/>
            <a:ext cx="5269639" cy="0"/>
          </a:xfrm>
          <a:prstGeom prst="line">
            <a:avLst/>
          </a:prstGeom>
          <a:ln w="38100">
            <a:solidFill>
              <a:srgbClr val="E8003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06880CB-34FD-8948-D3BE-A8794F42FBE4}"/>
              </a:ext>
            </a:extLst>
          </p:cNvPr>
          <p:cNvCxnSpPr>
            <a:cxnSpLocks/>
          </p:cNvCxnSpPr>
          <p:nvPr/>
        </p:nvCxnSpPr>
        <p:spPr>
          <a:xfrm>
            <a:off x="6095998" y="1257171"/>
            <a:ext cx="5893677" cy="0"/>
          </a:xfrm>
          <a:prstGeom prst="line">
            <a:avLst/>
          </a:prstGeom>
          <a:ln w="38100">
            <a:solidFill>
              <a:srgbClr val="E80035"/>
            </a:solidFill>
          </a:ln>
        </p:spPr>
        <p:style>
          <a:lnRef idx="1">
            <a:schemeClr val="accent1"/>
          </a:lnRef>
          <a:fillRef idx="0">
            <a:schemeClr val="accent1"/>
          </a:fillRef>
          <a:effectRef idx="0">
            <a:schemeClr val="accent1"/>
          </a:effectRef>
          <a:fontRef idx="minor">
            <a:schemeClr val="tx1"/>
          </a:fontRef>
        </p:style>
      </p:cxnSp>
      <p:graphicFrame>
        <p:nvGraphicFramePr>
          <p:cNvPr id="29" name="Chart 28">
            <a:extLst>
              <a:ext uri="{FF2B5EF4-FFF2-40B4-BE49-F238E27FC236}">
                <a16:creationId xmlns:a16="http://schemas.microsoft.com/office/drawing/2014/main" id="{B59797AB-E8B7-45DF-50E7-FC2DFE8958A8}"/>
              </a:ext>
            </a:extLst>
          </p:cNvPr>
          <p:cNvGraphicFramePr>
            <a:graphicFrameLocks/>
          </p:cNvGraphicFramePr>
          <p:nvPr>
            <p:extLst>
              <p:ext uri="{D42A27DB-BD31-4B8C-83A1-F6EECF244321}">
                <p14:modId xmlns:p14="http://schemas.microsoft.com/office/powerpoint/2010/main" val="3807485340"/>
              </p:ext>
            </p:extLst>
          </p:nvPr>
        </p:nvGraphicFramePr>
        <p:xfrm>
          <a:off x="6116294" y="1478602"/>
          <a:ext cx="5823853" cy="323632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1" name="Diagram 30">
            <a:extLst>
              <a:ext uri="{FF2B5EF4-FFF2-40B4-BE49-F238E27FC236}">
                <a16:creationId xmlns:a16="http://schemas.microsoft.com/office/drawing/2014/main" id="{A965FDF7-F04D-3200-30B0-E30EACE441FA}"/>
              </a:ext>
            </a:extLst>
          </p:cNvPr>
          <p:cNvGraphicFramePr/>
          <p:nvPr>
            <p:extLst>
              <p:ext uri="{D42A27DB-BD31-4B8C-83A1-F6EECF244321}">
                <p14:modId xmlns:p14="http://schemas.microsoft.com/office/powerpoint/2010/main" val="3919920939"/>
              </p:ext>
            </p:extLst>
          </p:nvPr>
        </p:nvGraphicFramePr>
        <p:xfrm>
          <a:off x="6419812" y="4757277"/>
          <a:ext cx="5269639" cy="69540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938989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D44C039-5E99-AD4A-B197-58DF17397595}"/>
              </a:ext>
            </a:extLst>
          </p:cNvPr>
          <p:cNvGrpSpPr/>
          <p:nvPr/>
        </p:nvGrpSpPr>
        <p:grpSpPr>
          <a:xfrm>
            <a:off x="494270" y="1795777"/>
            <a:ext cx="4719414" cy="743148"/>
            <a:chOff x="-1" y="0"/>
            <a:chExt cx="8128001" cy="1002770"/>
          </a:xfrm>
          <a:solidFill>
            <a:schemeClr val="bg1">
              <a:lumMod val="85000"/>
            </a:schemeClr>
          </a:solidFill>
        </p:grpSpPr>
        <p:sp>
          <p:nvSpPr>
            <p:cNvPr id="91" name="Rounded Rectangle 90">
              <a:extLst>
                <a:ext uri="{FF2B5EF4-FFF2-40B4-BE49-F238E27FC236}">
                  <a16:creationId xmlns:a16="http://schemas.microsoft.com/office/drawing/2014/main" id="{A1D49643-28DD-4C4F-B74E-99613B1D9E4F}"/>
                </a:ext>
              </a:extLst>
            </p:cNvPr>
            <p:cNvSpPr/>
            <p:nvPr/>
          </p:nvSpPr>
          <p:spPr>
            <a:xfrm>
              <a:off x="-1" y="0"/>
              <a:ext cx="8128001" cy="100277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92" name="Rounded Rectangle 4">
              <a:extLst>
                <a:ext uri="{FF2B5EF4-FFF2-40B4-BE49-F238E27FC236}">
                  <a16:creationId xmlns:a16="http://schemas.microsoft.com/office/drawing/2014/main" id="{C89E74C1-DA3C-6640-A993-006C14DB74AA}"/>
                </a:ext>
              </a:extLst>
            </p:cNvPr>
            <p:cNvSpPr txBox="1"/>
            <p:nvPr/>
          </p:nvSpPr>
          <p:spPr>
            <a:xfrm>
              <a:off x="1133452" y="0"/>
              <a:ext cx="6994548" cy="10027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2000" kern="1200" dirty="0">
                  <a:solidFill>
                    <a:sysClr val="windowText" lastClr="000000"/>
                  </a:solidFill>
                  <a:latin typeface="Arial" panose="020B0604020202020204" pitchFamily="34" charset="0"/>
                  <a:cs typeface="Arial" panose="020B0604020202020204" pitchFamily="34" charset="0"/>
                </a:rPr>
                <a:t>1. Economies of Scope</a:t>
              </a:r>
            </a:p>
          </p:txBody>
        </p:sp>
      </p:grpSp>
      <p:grpSp>
        <p:nvGrpSpPr>
          <p:cNvPr id="96" name="Group 95">
            <a:extLst>
              <a:ext uri="{FF2B5EF4-FFF2-40B4-BE49-F238E27FC236}">
                <a16:creationId xmlns:a16="http://schemas.microsoft.com/office/drawing/2014/main" id="{3CAB7FE9-1D89-3B4F-9F5C-9A3250C3E4DA}"/>
              </a:ext>
            </a:extLst>
          </p:cNvPr>
          <p:cNvGrpSpPr/>
          <p:nvPr/>
        </p:nvGrpSpPr>
        <p:grpSpPr>
          <a:xfrm>
            <a:off x="494270" y="2769364"/>
            <a:ext cx="4719413" cy="675589"/>
            <a:chOff x="0" y="1103047"/>
            <a:chExt cx="8128000" cy="1002770"/>
          </a:xfrm>
          <a:solidFill>
            <a:schemeClr val="bg1">
              <a:lumMod val="85000"/>
            </a:schemeClr>
          </a:solidFill>
        </p:grpSpPr>
        <p:sp>
          <p:nvSpPr>
            <p:cNvPr id="97" name="Rounded Rectangle 96">
              <a:extLst>
                <a:ext uri="{FF2B5EF4-FFF2-40B4-BE49-F238E27FC236}">
                  <a16:creationId xmlns:a16="http://schemas.microsoft.com/office/drawing/2014/main" id="{7402370D-6960-3748-92CB-261061D3F8C5}"/>
                </a:ext>
              </a:extLst>
            </p:cNvPr>
            <p:cNvSpPr/>
            <p:nvPr/>
          </p:nvSpPr>
          <p:spPr>
            <a:xfrm>
              <a:off x="0" y="1103047"/>
              <a:ext cx="8128000" cy="100277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8" name="Rounded Rectangle 6">
              <a:extLst>
                <a:ext uri="{FF2B5EF4-FFF2-40B4-BE49-F238E27FC236}">
                  <a16:creationId xmlns:a16="http://schemas.microsoft.com/office/drawing/2014/main" id="{5C022DB0-4371-2B4A-A89A-1F9ED6D5C340}"/>
                </a:ext>
              </a:extLst>
            </p:cNvPr>
            <p:cNvSpPr txBox="1"/>
            <p:nvPr/>
          </p:nvSpPr>
          <p:spPr>
            <a:xfrm>
              <a:off x="1133451" y="1103047"/>
              <a:ext cx="6994547" cy="10027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2000" kern="1200" dirty="0">
                  <a:solidFill>
                    <a:sysClr val="windowText" lastClr="000000"/>
                  </a:solidFill>
                  <a:latin typeface="Arial" panose="020B0604020202020204" pitchFamily="34" charset="0"/>
                  <a:cs typeface="Arial" panose="020B0604020202020204" pitchFamily="34" charset="0"/>
                </a:rPr>
                <a:t>2. Economies of Scale</a:t>
              </a:r>
            </a:p>
          </p:txBody>
        </p:sp>
      </p:grpSp>
      <p:grpSp>
        <p:nvGrpSpPr>
          <p:cNvPr id="99" name="Group 98">
            <a:extLst>
              <a:ext uri="{FF2B5EF4-FFF2-40B4-BE49-F238E27FC236}">
                <a16:creationId xmlns:a16="http://schemas.microsoft.com/office/drawing/2014/main" id="{F129473D-C80A-3F48-BFC9-3291E0AF6496}"/>
              </a:ext>
            </a:extLst>
          </p:cNvPr>
          <p:cNvGrpSpPr/>
          <p:nvPr/>
        </p:nvGrpSpPr>
        <p:grpSpPr>
          <a:xfrm>
            <a:off x="494271" y="3635604"/>
            <a:ext cx="4719413" cy="675589"/>
            <a:chOff x="0" y="3309143"/>
            <a:chExt cx="8128001" cy="1002770"/>
          </a:xfrm>
          <a:solidFill>
            <a:schemeClr val="bg1">
              <a:lumMod val="85000"/>
            </a:schemeClr>
          </a:solidFill>
        </p:grpSpPr>
        <p:sp>
          <p:nvSpPr>
            <p:cNvPr id="100" name="Rounded Rectangle 99">
              <a:extLst>
                <a:ext uri="{FF2B5EF4-FFF2-40B4-BE49-F238E27FC236}">
                  <a16:creationId xmlns:a16="http://schemas.microsoft.com/office/drawing/2014/main" id="{FA081FFC-257C-C743-B456-FDA6B3E52CF8}"/>
                </a:ext>
              </a:extLst>
            </p:cNvPr>
            <p:cNvSpPr/>
            <p:nvPr/>
          </p:nvSpPr>
          <p:spPr>
            <a:xfrm>
              <a:off x="0" y="3309143"/>
              <a:ext cx="8128000" cy="100277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1" name="Rounded Rectangle 10">
              <a:extLst>
                <a:ext uri="{FF2B5EF4-FFF2-40B4-BE49-F238E27FC236}">
                  <a16:creationId xmlns:a16="http://schemas.microsoft.com/office/drawing/2014/main" id="{EBA69738-8B07-F444-B1F6-CECE136CE7E5}"/>
                </a:ext>
              </a:extLst>
            </p:cNvPr>
            <p:cNvSpPr txBox="1"/>
            <p:nvPr/>
          </p:nvSpPr>
          <p:spPr>
            <a:xfrm>
              <a:off x="1133451" y="3309143"/>
              <a:ext cx="6994550" cy="10027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2000" dirty="0">
                  <a:solidFill>
                    <a:sysClr val="windowText" lastClr="000000"/>
                  </a:solidFill>
                  <a:latin typeface="Arial" panose="020B0604020202020204" pitchFamily="34" charset="0"/>
                  <a:cs typeface="Arial" panose="020B0604020202020204" pitchFamily="34" charset="0"/>
                </a:rPr>
                <a:t>3</a:t>
              </a:r>
              <a:r>
                <a:rPr lang="en-US" sz="2000" kern="1200" dirty="0">
                  <a:solidFill>
                    <a:sysClr val="windowText" lastClr="000000"/>
                  </a:solidFill>
                  <a:latin typeface="Arial" panose="020B0604020202020204" pitchFamily="34" charset="0"/>
                  <a:cs typeface="Arial" panose="020B0604020202020204" pitchFamily="34" charset="0"/>
                </a:rPr>
                <a:t>. Network Externalities</a:t>
              </a:r>
            </a:p>
          </p:txBody>
        </p:sp>
      </p:grpSp>
      <p:grpSp>
        <p:nvGrpSpPr>
          <p:cNvPr id="102" name="Group 101">
            <a:extLst>
              <a:ext uri="{FF2B5EF4-FFF2-40B4-BE49-F238E27FC236}">
                <a16:creationId xmlns:a16="http://schemas.microsoft.com/office/drawing/2014/main" id="{F643A0A3-72D9-5746-B142-3CAEEDEE40F7}"/>
              </a:ext>
            </a:extLst>
          </p:cNvPr>
          <p:cNvGrpSpPr/>
          <p:nvPr/>
        </p:nvGrpSpPr>
        <p:grpSpPr>
          <a:xfrm>
            <a:off x="494271" y="4501844"/>
            <a:ext cx="4719412" cy="675590"/>
            <a:chOff x="0" y="2974595"/>
            <a:chExt cx="8128000" cy="1002771"/>
          </a:xfrm>
          <a:solidFill>
            <a:schemeClr val="bg1">
              <a:lumMod val="85000"/>
            </a:schemeClr>
          </a:solidFill>
        </p:grpSpPr>
        <p:sp>
          <p:nvSpPr>
            <p:cNvPr id="103" name="Rounded Rectangle 102">
              <a:extLst>
                <a:ext uri="{FF2B5EF4-FFF2-40B4-BE49-F238E27FC236}">
                  <a16:creationId xmlns:a16="http://schemas.microsoft.com/office/drawing/2014/main" id="{FA6AD5CF-7DBF-C94D-A3A8-1AED774B5454}"/>
                </a:ext>
              </a:extLst>
            </p:cNvPr>
            <p:cNvSpPr/>
            <p:nvPr/>
          </p:nvSpPr>
          <p:spPr>
            <a:xfrm>
              <a:off x="0" y="2974596"/>
              <a:ext cx="8128000" cy="100277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4" name="Rounded Rectangle 12">
              <a:extLst>
                <a:ext uri="{FF2B5EF4-FFF2-40B4-BE49-F238E27FC236}">
                  <a16:creationId xmlns:a16="http://schemas.microsoft.com/office/drawing/2014/main" id="{E1F0FF08-794D-584B-8F7F-DF19C7602200}"/>
                </a:ext>
              </a:extLst>
            </p:cNvPr>
            <p:cNvSpPr txBox="1"/>
            <p:nvPr/>
          </p:nvSpPr>
          <p:spPr>
            <a:xfrm>
              <a:off x="1133450" y="2974595"/>
              <a:ext cx="6994549" cy="10027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2000" dirty="0">
                  <a:solidFill>
                    <a:sysClr val="windowText" lastClr="000000"/>
                  </a:solidFill>
                  <a:latin typeface="Arial" panose="020B0604020202020204" pitchFamily="34" charset="0"/>
                  <a:cs typeface="Arial" panose="020B0604020202020204" pitchFamily="34" charset="0"/>
                </a:rPr>
                <a:t>4</a:t>
              </a:r>
              <a:r>
                <a:rPr lang="en-US" sz="2000" kern="1200" dirty="0">
                  <a:solidFill>
                    <a:sysClr val="windowText" lastClr="000000"/>
                  </a:solidFill>
                  <a:latin typeface="Arial" panose="020B0604020202020204" pitchFamily="34" charset="0"/>
                  <a:cs typeface="Arial" panose="020B0604020202020204" pitchFamily="34" charset="0"/>
                </a:rPr>
                <a:t>. Information Asymmetries</a:t>
              </a:r>
            </a:p>
          </p:txBody>
        </p:sp>
      </p:grpSp>
      <p:sp>
        <p:nvSpPr>
          <p:cNvPr id="105" name="TextBox 104">
            <a:extLst>
              <a:ext uri="{FF2B5EF4-FFF2-40B4-BE49-F238E27FC236}">
                <a16:creationId xmlns:a16="http://schemas.microsoft.com/office/drawing/2014/main" id="{592B60AA-9549-5C4F-B8E6-A81B38C7C9CA}"/>
              </a:ext>
            </a:extLst>
          </p:cNvPr>
          <p:cNvSpPr txBox="1"/>
          <p:nvPr/>
        </p:nvSpPr>
        <p:spPr>
          <a:xfrm>
            <a:off x="1152394" y="279400"/>
            <a:ext cx="9807879" cy="9541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The Data-Driven Economy’s Structural Characteristics Lead to Natural Monopolies</a:t>
            </a:r>
          </a:p>
        </p:txBody>
      </p:sp>
      <p:pic>
        <p:nvPicPr>
          <p:cNvPr id="2" name="Picture 1">
            <a:extLst>
              <a:ext uri="{FF2B5EF4-FFF2-40B4-BE49-F238E27FC236}">
                <a16:creationId xmlns:a16="http://schemas.microsoft.com/office/drawing/2014/main" id="{58603BE6-BFC2-4853-DFD0-98165F299DDB}"/>
              </a:ext>
            </a:extLst>
          </p:cNvPr>
          <p:cNvPicPr>
            <a:picLocks noChangeAspect="1"/>
          </p:cNvPicPr>
          <p:nvPr/>
        </p:nvPicPr>
        <p:blipFill>
          <a:blip r:embed="rId3"/>
          <a:stretch>
            <a:fillRect/>
          </a:stretch>
        </p:blipFill>
        <p:spPr>
          <a:xfrm>
            <a:off x="5454317" y="1547319"/>
            <a:ext cx="6491144" cy="4639757"/>
          </a:xfrm>
          <a:prstGeom prst="rect">
            <a:avLst/>
          </a:prstGeom>
        </p:spPr>
      </p:pic>
    </p:spTree>
    <p:extLst>
      <p:ext uri="{BB962C8B-B14F-4D97-AF65-F5344CB8AC3E}">
        <p14:creationId xmlns:p14="http://schemas.microsoft.com/office/powerpoint/2010/main" val="2661081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344506-1995-4FB8-8E69-F3606312E8DF}"/>
              </a:ext>
            </a:extLst>
          </p:cNvPr>
          <p:cNvSpPr txBox="1"/>
          <p:nvPr/>
        </p:nvSpPr>
        <p:spPr>
          <a:xfrm>
            <a:off x="1670988" y="525011"/>
            <a:ext cx="4530143" cy="323165"/>
          </a:xfrm>
          <a:prstGeom prst="rect">
            <a:avLst/>
          </a:prstGeom>
          <a:noFill/>
        </p:spPr>
        <p:txBody>
          <a:bodyPr wrap="square" rtlCol="0">
            <a:spAutoFit/>
          </a:bodyPr>
          <a:lstStyle/>
          <a:p>
            <a:r>
              <a:rPr lang="en-US" sz="1500" b="1" dirty="0">
                <a:latin typeface="Arial" charset="0"/>
                <a:ea typeface="Arial" charset="0"/>
                <a:cs typeface="Arial" charset="0"/>
              </a:rPr>
              <a:t>Patent Cooperation Treaty – Patent Filings</a:t>
            </a:r>
          </a:p>
        </p:txBody>
      </p:sp>
      <p:sp>
        <p:nvSpPr>
          <p:cNvPr id="6" name="TextBox 5">
            <a:extLst>
              <a:ext uri="{FF2B5EF4-FFF2-40B4-BE49-F238E27FC236}">
                <a16:creationId xmlns:a16="http://schemas.microsoft.com/office/drawing/2014/main" id="{C80C12C6-DD00-460E-8CE6-4ACFBFAA6DE0}"/>
              </a:ext>
            </a:extLst>
          </p:cNvPr>
          <p:cNvSpPr txBox="1"/>
          <p:nvPr/>
        </p:nvSpPr>
        <p:spPr>
          <a:xfrm>
            <a:off x="6495226" y="522482"/>
            <a:ext cx="3400022" cy="323165"/>
          </a:xfrm>
          <a:prstGeom prst="rect">
            <a:avLst/>
          </a:prstGeom>
          <a:noFill/>
        </p:spPr>
        <p:txBody>
          <a:bodyPr wrap="square" rtlCol="0">
            <a:spAutoFit/>
          </a:bodyPr>
          <a:lstStyle/>
          <a:p>
            <a:r>
              <a:rPr lang="en-US" sz="1500" b="1" dirty="0">
                <a:latin typeface="Arial" charset="0"/>
                <a:ea typeface="Arial" charset="0"/>
                <a:cs typeface="Arial" charset="0"/>
              </a:rPr>
              <a:t>USPTO – Patent Filings</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003" y="1068390"/>
            <a:ext cx="4678159" cy="4318592"/>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9461" y="1093794"/>
            <a:ext cx="4652849" cy="4596383"/>
          </a:xfrm>
          <a:prstGeom prst="rect">
            <a:avLst/>
          </a:prstGeom>
        </p:spPr>
      </p:pic>
      <p:cxnSp>
        <p:nvCxnSpPr>
          <p:cNvPr id="24" name="Straight Connector 23"/>
          <p:cNvCxnSpPr/>
          <p:nvPr/>
        </p:nvCxnSpPr>
        <p:spPr>
          <a:xfrm>
            <a:off x="6495227" y="845646"/>
            <a:ext cx="3859333" cy="0"/>
          </a:xfrm>
          <a:prstGeom prst="line">
            <a:avLst/>
          </a:prstGeom>
          <a:ln w="38100">
            <a:solidFill>
              <a:srgbClr val="E8003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711204" y="848175"/>
            <a:ext cx="4275292" cy="0"/>
          </a:xfrm>
          <a:prstGeom prst="line">
            <a:avLst/>
          </a:prstGeom>
          <a:ln w="38100">
            <a:solidFill>
              <a:srgbClr val="E80035"/>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1BF21F6-1172-DF48-94FE-16CB29506A32}"/>
              </a:ext>
            </a:extLst>
          </p:cNvPr>
          <p:cNvSpPr txBox="1"/>
          <p:nvPr/>
        </p:nvSpPr>
        <p:spPr>
          <a:xfrm rot="16200000">
            <a:off x="1202138" y="3352470"/>
            <a:ext cx="1018135" cy="196208"/>
          </a:xfrm>
          <a:prstGeom prst="rect">
            <a:avLst/>
          </a:prstGeom>
          <a:noFill/>
        </p:spPr>
        <p:txBody>
          <a:bodyPr wrap="square" rtlCol="0">
            <a:spAutoFit/>
          </a:bodyPr>
          <a:lstStyle/>
          <a:p>
            <a:r>
              <a:rPr lang="en-US" sz="675" dirty="0"/>
              <a:t>PCT Applications Filed</a:t>
            </a:r>
          </a:p>
        </p:txBody>
      </p:sp>
      <p:sp>
        <p:nvSpPr>
          <p:cNvPr id="12" name="TextBox 11">
            <a:extLst>
              <a:ext uri="{FF2B5EF4-FFF2-40B4-BE49-F238E27FC236}">
                <a16:creationId xmlns:a16="http://schemas.microsoft.com/office/drawing/2014/main" id="{C57A91D8-43FD-874F-9433-451B26C38C9D}"/>
              </a:ext>
            </a:extLst>
          </p:cNvPr>
          <p:cNvSpPr txBox="1"/>
          <p:nvPr/>
        </p:nvSpPr>
        <p:spPr>
          <a:xfrm>
            <a:off x="1670988" y="5424925"/>
            <a:ext cx="2688681" cy="184666"/>
          </a:xfrm>
          <a:prstGeom prst="rect">
            <a:avLst/>
          </a:prstGeom>
          <a:noFill/>
        </p:spPr>
        <p:txBody>
          <a:bodyPr wrap="square" rtlCol="0">
            <a:spAutoFit/>
          </a:bodyPr>
          <a:lstStyle/>
          <a:p>
            <a:r>
              <a:rPr lang="en-US" sz="600" dirty="0">
                <a:solidFill>
                  <a:schemeClr val="tx1">
                    <a:lumMod val="50000"/>
                    <a:lumOff val="50000"/>
                  </a:schemeClr>
                </a:solidFill>
                <a:latin typeface="Arial" panose="020B0604020202020204" pitchFamily="34" charset="0"/>
                <a:cs typeface="Arial" panose="020B0604020202020204" pitchFamily="34" charset="0"/>
              </a:rPr>
              <a:t>Source: http://www.wipo.int/pct/en/3million/index.html</a:t>
            </a:r>
            <a:endParaRPr lang="en-US" sz="600" dirty="0"/>
          </a:p>
        </p:txBody>
      </p:sp>
      <p:sp>
        <p:nvSpPr>
          <p:cNvPr id="5" name="TextBox 4">
            <a:extLst>
              <a:ext uri="{FF2B5EF4-FFF2-40B4-BE49-F238E27FC236}">
                <a16:creationId xmlns:a16="http://schemas.microsoft.com/office/drawing/2014/main" id="{736AACED-EAAF-7B73-D191-6C52DACD31BA}"/>
              </a:ext>
            </a:extLst>
          </p:cNvPr>
          <p:cNvSpPr txBox="1"/>
          <p:nvPr/>
        </p:nvSpPr>
        <p:spPr>
          <a:xfrm>
            <a:off x="434782" y="5353548"/>
            <a:ext cx="11103427" cy="1169551"/>
          </a:xfrm>
          <a:prstGeom prst="rect">
            <a:avLst/>
          </a:prstGeom>
          <a:noFill/>
        </p:spPr>
        <p:txBody>
          <a:bodyPr wrap="square" rtlCol="0">
            <a:spAutoFit/>
          </a:bodyPr>
          <a:lstStyle/>
          <a:p>
            <a:pPr algn="ctr"/>
            <a:endParaRPr lang="en-CA" dirty="0">
              <a:latin typeface="Arial" charset="0"/>
              <a:ea typeface="Arial" charset="0"/>
              <a:cs typeface="Arial" charset="0"/>
            </a:endParaRPr>
          </a:p>
          <a:p>
            <a:pPr algn="ctr"/>
            <a:r>
              <a:rPr lang="en-CA" dirty="0">
                <a:latin typeface="Arial" charset="0"/>
                <a:ea typeface="Arial" charset="0"/>
                <a:cs typeface="Arial" charset="0"/>
              </a:rPr>
              <a:t>“Patents are the most concrete and comparable measure of </a:t>
            </a:r>
          </a:p>
          <a:p>
            <a:pPr algn="ctr"/>
            <a:r>
              <a:rPr lang="en-CA" dirty="0">
                <a:latin typeface="Arial" charset="0"/>
                <a:ea typeface="Arial" charset="0"/>
                <a:cs typeface="Arial" charset="0"/>
              </a:rPr>
              <a:t>innovative output over countries and time.” </a:t>
            </a:r>
          </a:p>
          <a:p>
            <a:pPr algn="ctr"/>
            <a:r>
              <a:rPr lang="en-CA" sz="1600" dirty="0">
                <a:solidFill>
                  <a:schemeClr val="tx1">
                    <a:lumMod val="50000"/>
                    <a:lumOff val="50000"/>
                  </a:schemeClr>
                </a:solidFill>
                <a:latin typeface="Arial" charset="0"/>
                <a:ea typeface="Arial" charset="0"/>
                <a:cs typeface="Arial" charset="0"/>
              </a:rPr>
              <a:t>The IT Revolution and the Globalization of R&amp;D (http://www.nber.org/papers/w24707)</a:t>
            </a:r>
            <a:endParaRPr lang="en-US" sz="1600" dirty="0">
              <a:solidFill>
                <a:schemeClr val="tx1">
                  <a:lumMod val="50000"/>
                  <a:lumOff val="50000"/>
                </a:schemeClr>
              </a:solidFill>
              <a:latin typeface="Arial" charset="0"/>
              <a:ea typeface="Arial" charset="0"/>
              <a:cs typeface="Arial" charset="0"/>
            </a:endParaRPr>
          </a:p>
        </p:txBody>
      </p:sp>
    </p:spTree>
    <p:extLst>
      <p:ext uri="{BB962C8B-B14F-4D97-AF65-F5344CB8AC3E}">
        <p14:creationId xmlns:p14="http://schemas.microsoft.com/office/powerpoint/2010/main" val="2874766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414E04-20D6-C424-B1DF-287879231C61}"/>
              </a:ext>
            </a:extLst>
          </p:cNvPr>
          <p:cNvSpPr txBox="1"/>
          <p:nvPr/>
        </p:nvSpPr>
        <p:spPr>
          <a:xfrm>
            <a:off x="3698100" y="115771"/>
            <a:ext cx="4795800" cy="492443"/>
          </a:xfrm>
          <a:prstGeom prst="rect">
            <a:avLst/>
          </a:prstGeom>
          <a:noFill/>
        </p:spPr>
        <p:txBody>
          <a:bodyPr wrap="none" rtlCol="0">
            <a:spAutoFit/>
          </a:bodyPr>
          <a:lstStyle/>
          <a:p>
            <a:r>
              <a:rPr lang="en-US" sz="2600" b="1" dirty="0">
                <a:latin typeface="Arial" panose="020B0604020202020204" pitchFamily="34" charset="0"/>
                <a:cs typeface="Arial" panose="020B0604020202020204" pitchFamily="34" charset="0"/>
              </a:rPr>
              <a:t>The Rapid Acceleration of AI</a:t>
            </a:r>
          </a:p>
        </p:txBody>
      </p:sp>
      <p:pic>
        <p:nvPicPr>
          <p:cNvPr id="5" name="Picture 4">
            <a:extLst>
              <a:ext uri="{FF2B5EF4-FFF2-40B4-BE49-F238E27FC236}">
                <a16:creationId xmlns:a16="http://schemas.microsoft.com/office/drawing/2014/main" id="{CE0B74B9-908A-524D-50A6-28ED744183E7}"/>
              </a:ext>
            </a:extLst>
          </p:cNvPr>
          <p:cNvPicPr>
            <a:picLocks noChangeAspect="1"/>
          </p:cNvPicPr>
          <p:nvPr/>
        </p:nvPicPr>
        <p:blipFill>
          <a:blip r:embed="rId3"/>
          <a:stretch>
            <a:fillRect/>
          </a:stretch>
        </p:blipFill>
        <p:spPr>
          <a:xfrm>
            <a:off x="353900" y="1682981"/>
            <a:ext cx="5460985" cy="3642773"/>
          </a:xfrm>
          <a:prstGeom prst="rect">
            <a:avLst/>
          </a:prstGeom>
        </p:spPr>
      </p:pic>
      <p:pic>
        <p:nvPicPr>
          <p:cNvPr id="8" name="Picture 7">
            <a:extLst>
              <a:ext uri="{FF2B5EF4-FFF2-40B4-BE49-F238E27FC236}">
                <a16:creationId xmlns:a16="http://schemas.microsoft.com/office/drawing/2014/main" id="{C0D2FE70-ADE9-FDD7-1F41-AC1353A2E8EF}"/>
              </a:ext>
            </a:extLst>
          </p:cNvPr>
          <p:cNvPicPr>
            <a:picLocks noChangeAspect="1"/>
          </p:cNvPicPr>
          <p:nvPr/>
        </p:nvPicPr>
        <p:blipFill>
          <a:blip r:embed="rId4"/>
          <a:stretch>
            <a:fillRect/>
          </a:stretch>
        </p:blipFill>
        <p:spPr>
          <a:xfrm>
            <a:off x="6096000" y="1682981"/>
            <a:ext cx="5918282" cy="3370928"/>
          </a:xfrm>
          <a:prstGeom prst="rect">
            <a:avLst/>
          </a:prstGeom>
          <a:ln>
            <a:solidFill>
              <a:schemeClr val="tx1"/>
            </a:solidFill>
          </a:ln>
        </p:spPr>
      </p:pic>
      <p:sp>
        <p:nvSpPr>
          <p:cNvPr id="10" name="TextBox 9">
            <a:extLst>
              <a:ext uri="{FF2B5EF4-FFF2-40B4-BE49-F238E27FC236}">
                <a16:creationId xmlns:a16="http://schemas.microsoft.com/office/drawing/2014/main" id="{1BB54982-419C-B40D-A3C7-E11FA6455FEC}"/>
              </a:ext>
            </a:extLst>
          </p:cNvPr>
          <p:cNvSpPr txBox="1"/>
          <p:nvPr/>
        </p:nvSpPr>
        <p:spPr>
          <a:xfrm>
            <a:off x="6000447" y="5105611"/>
            <a:ext cx="3790333" cy="446276"/>
          </a:xfrm>
          <a:prstGeom prst="rect">
            <a:avLst/>
          </a:prstGeom>
          <a:noFill/>
          <a:ln>
            <a:noFill/>
          </a:ln>
        </p:spPr>
        <p:txBody>
          <a:bodyPr wrap="none" rtlCol="0">
            <a:spAutoFit/>
          </a:bodyPr>
          <a:lstStyle/>
          <a:p>
            <a:r>
              <a:rPr lang="en-CA" sz="1200">
                <a:effectLst/>
                <a:latin typeface="Times" pitchFamily="2" charset="0"/>
              </a:rPr>
              <a:t>Source: Company data, Statista, Morgan Stanley Research</a:t>
            </a:r>
          </a:p>
          <a:p>
            <a:endParaRPr lang="en-US" sz="1100"/>
          </a:p>
        </p:txBody>
      </p:sp>
      <p:cxnSp>
        <p:nvCxnSpPr>
          <p:cNvPr id="11" name="Straight Connector 10">
            <a:extLst>
              <a:ext uri="{FF2B5EF4-FFF2-40B4-BE49-F238E27FC236}">
                <a16:creationId xmlns:a16="http://schemas.microsoft.com/office/drawing/2014/main" id="{2B29B484-3F8D-C3C7-26D5-B8DB8027C587}"/>
              </a:ext>
            </a:extLst>
          </p:cNvPr>
          <p:cNvCxnSpPr>
            <a:cxnSpLocks/>
          </p:cNvCxnSpPr>
          <p:nvPr/>
        </p:nvCxnSpPr>
        <p:spPr>
          <a:xfrm>
            <a:off x="353900" y="1416601"/>
            <a:ext cx="5460985" cy="0"/>
          </a:xfrm>
          <a:prstGeom prst="line">
            <a:avLst/>
          </a:prstGeom>
          <a:ln w="38100">
            <a:solidFill>
              <a:srgbClr val="E8003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26002A-ABE0-EF2E-4BD3-98E25A4D1CFF}"/>
              </a:ext>
            </a:extLst>
          </p:cNvPr>
          <p:cNvCxnSpPr>
            <a:cxnSpLocks/>
          </p:cNvCxnSpPr>
          <p:nvPr/>
        </p:nvCxnSpPr>
        <p:spPr>
          <a:xfrm>
            <a:off x="6096000" y="1416294"/>
            <a:ext cx="5918282" cy="0"/>
          </a:xfrm>
          <a:prstGeom prst="line">
            <a:avLst/>
          </a:prstGeom>
          <a:ln w="38100">
            <a:solidFill>
              <a:srgbClr val="E8003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23B49D0-E8AE-70E8-3FF4-097B2D46CF11}"/>
              </a:ext>
            </a:extLst>
          </p:cNvPr>
          <p:cNvSpPr txBox="1"/>
          <p:nvPr/>
        </p:nvSpPr>
        <p:spPr>
          <a:xfrm>
            <a:off x="353900" y="1116320"/>
            <a:ext cx="3887090"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The Acceleration of Global AI Patent Filings</a:t>
            </a:r>
          </a:p>
        </p:txBody>
      </p:sp>
      <p:sp>
        <p:nvSpPr>
          <p:cNvPr id="18" name="TextBox 17">
            <a:extLst>
              <a:ext uri="{FF2B5EF4-FFF2-40B4-BE49-F238E27FC236}">
                <a16:creationId xmlns:a16="http://schemas.microsoft.com/office/drawing/2014/main" id="{9E9E25A5-D206-744F-F41A-3935B5E954B6}"/>
              </a:ext>
            </a:extLst>
          </p:cNvPr>
          <p:cNvSpPr txBox="1"/>
          <p:nvPr/>
        </p:nvSpPr>
        <p:spPr>
          <a:xfrm>
            <a:off x="6000447" y="1116320"/>
            <a:ext cx="4795800" cy="307777"/>
          </a:xfrm>
          <a:prstGeom prst="rect">
            <a:avLst/>
          </a:prstGeom>
          <a:noFill/>
        </p:spPr>
        <p:txBody>
          <a:bodyPr wrap="square" rtlCol="0">
            <a:spAutoFit/>
          </a:bodyPr>
          <a:lstStyle/>
          <a:p>
            <a:r>
              <a:rPr lang="en-CA" sz="1400" b="1">
                <a:effectLst/>
                <a:latin typeface="Arial" panose="020B0604020202020204" pitchFamily="34" charset="0"/>
                <a:cs typeface="Arial" panose="020B0604020202020204" pitchFamily="34" charset="0"/>
              </a:rPr>
              <a:t>The Accelerating  Pace of Innovation and Adoption </a:t>
            </a:r>
            <a:endParaRPr lang="en-US" sz="1400" b="1">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1EE8604-7863-E30A-36EC-35141076ABCB}"/>
              </a:ext>
            </a:extLst>
          </p:cNvPr>
          <p:cNvSpPr txBox="1"/>
          <p:nvPr/>
        </p:nvSpPr>
        <p:spPr>
          <a:xfrm>
            <a:off x="252663" y="5607777"/>
            <a:ext cx="11761619" cy="1169551"/>
          </a:xfrm>
          <a:prstGeom prst="rect">
            <a:avLst/>
          </a:prstGeom>
          <a:noFill/>
        </p:spPr>
        <p:txBody>
          <a:bodyPr wrap="square">
            <a:spAutoFit/>
          </a:bodyPr>
          <a:lstStyle/>
          <a:p>
            <a:pPr algn="just"/>
            <a:r>
              <a:rPr lang="en-CA" sz="1400" b="1" i="1" u="none" strike="noStrike" dirty="0">
                <a:solidFill>
                  <a:srgbClr val="E90135"/>
                </a:solidFill>
                <a:effectLst/>
                <a:latin typeface="Arial" panose="020B0604020202020204" pitchFamily="34" charset="0"/>
                <a:cs typeface="Arial" panose="020B0604020202020204" pitchFamily="34" charset="0"/>
              </a:rPr>
              <a:t>“However, while there might be positive effects stemming from the globalization of IPR appropriation in terms of stimulus to inventive activities, there are doubts about whether this delivers the expected results in terms of equality and shared prosperity … after TRIPS, patenting in Latin America became even more concentrated in foreign applicants. Thus, rather than contributing to higher innovation rates by developing country firms, these agreements appear instead to reinforce patent monopolies by leading international firms.”</a:t>
            </a:r>
          </a:p>
          <a:p>
            <a:pPr algn="just"/>
            <a:r>
              <a:rPr lang="en-US" sz="1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https://www.sciencedirect.com/science/article/pii/S0048733323002202?via%3Dihub</a:t>
            </a:r>
            <a:r>
              <a:rPr lang="en-US"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84383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6D3F1-D1B7-9E49-82BB-35ADD5B4D11E}"/>
              </a:ext>
            </a:extLst>
          </p:cNvPr>
          <p:cNvSpPr>
            <a:spLocks noGrp="1"/>
          </p:cNvSpPr>
          <p:nvPr>
            <p:ph type="ctrTitle"/>
            <p:custDataLst>
              <p:tags r:id="rId1"/>
            </p:custDataLst>
          </p:nvPr>
        </p:nvSpPr>
        <p:spPr>
          <a:xfrm>
            <a:off x="1784319" y="212514"/>
            <a:ext cx="8340307" cy="399081"/>
          </a:xfrm>
        </p:spPr>
        <p:txBody>
          <a:bodyPr>
            <a:noAutofit/>
          </a:bodyPr>
          <a:lstStyle/>
          <a:p>
            <a:r>
              <a:rPr lang="en-US" sz="2600" b="1" dirty="0">
                <a:latin typeface="Arial" panose="020B0604020202020204" pitchFamily="34" charset="0"/>
                <a:cs typeface="Arial" panose="020B0604020202020204" pitchFamily="34" charset="0"/>
              </a:rPr>
              <a:t>The Dual Use Nature of Intangible Assets</a:t>
            </a:r>
            <a:endParaRPr lang="fr-CA" sz="26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1EA0BF6-D933-424E-B3E6-2DCA3D3BEF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292" y="1494318"/>
            <a:ext cx="5673286" cy="4077426"/>
          </a:xfrm>
          <a:prstGeom prst="rect">
            <a:avLst/>
          </a:prstGeom>
        </p:spPr>
      </p:pic>
      <p:grpSp>
        <p:nvGrpSpPr>
          <p:cNvPr id="3" name="Group 2">
            <a:extLst>
              <a:ext uri="{FF2B5EF4-FFF2-40B4-BE49-F238E27FC236}">
                <a16:creationId xmlns:a16="http://schemas.microsoft.com/office/drawing/2014/main" id="{2A79A5FF-14C4-EA1B-880E-C88FE462F9B1}"/>
              </a:ext>
            </a:extLst>
          </p:cNvPr>
          <p:cNvGrpSpPr/>
          <p:nvPr/>
        </p:nvGrpSpPr>
        <p:grpSpPr>
          <a:xfrm>
            <a:off x="6619248" y="1277112"/>
            <a:ext cx="5159096" cy="4922550"/>
            <a:chOff x="3533092" y="1279070"/>
            <a:chExt cx="5121051" cy="5120858"/>
          </a:xfrm>
          <a:effectLst>
            <a:outerShdw blurRad="63500" sx="102000" sy="102000" algn="ctr" rotWithShape="0">
              <a:prstClr val="black">
                <a:alpha val="5000"/>
              </a:prstClr>
            </a:outerShdw>
          </a:effectLst>
        </p:grpSpPr>
        <p:grpSp>
          <p:nvGrpSpPr>
            <p:cNvPr id="5" name="Group 4">
              <a:extLst>
                <a:ext uri="{FF2B5EF4-FFF2-40B4-BE49-F238E27FC236}">
                  <a16:creationId xmlns:a16="http://schemas.microsoft.com/office/drawing/2014/main" id="{163AAAB7-A62C-0751-0605-35ABE3268541}"/>
                </a:ext>
              </a:extLst>
            </p:cNvPr>
            <p:cNvGrpSpPr/>
            <p:nvPr/>
          </p:nvGrpSpPr>
          <p:grpSpPr>
            <a:xfrm>
              <a:off x="3533092" y="1279070"/>
              <a:ext cx="5121051" cy="5120858"/>
              <a:chOff x="3581399" y="919162"/>
              <a:chExt cx="5024437" cy="5024246"/>
            </a:xfrm>
          </p:grpSpPr>
          <p:sp>
            <p:nvSpPr>
              <p:cNvPr id="20" name="Freeform: Shape 12">
                <a:extLst>
                  <a:ext uri="{FF2B5EF4-FFF2-40B4-BE49-F238E27FC236}">
                    <a16:creationId xmlns:a16="http://schemas.microsoft.com/office/drawing/2014/main" id="{0BC02866-868E-3461-C2A8-9A2A75A1C167}"/>
                  </a:ext>
                </a:extLst>
              </p:cNvPr>
              <p:cNvSpPr/>
              <p:nvPr/>
            </p:nvSpPr>
            <p:spPr>
              <a:xfrm>
                <a:off x="3931538" y="919162"/>
                <a:ext cx="4324159" cy="1427035"/>
              </a:xfrm>
              <a:custGeom>
                <a:avLst/>
                <a:gdLst>
                  <a:gd name="connsiteX0" fmla="*/ 3938492 w 4324159"/>
                  <a:gd name="connsiteY0" fmla="*/ 735806 h 1427035"/>
                  <a:gd name="connsiteX1" fmla="*/ 2162080 w 4324159"/>
                  <a:gd name="connsiteY1" fmla="*/ 0 h 1427035"/>
                  <a:gd name="connsiteX2" fmla="*/ 385667 w 4324159"/>
                  <a:gd name="connsiteY2" fmla="*/ 735806 h 1427035"/>
                  <a:gd name="connsiteX3" fmla="*/ 0 w 4324159"/>
                  <a:gd name="connsiteY3" fmla="*/ 1231011 h 1427035"/>
                  <a:gd name="connsiteX4" fmla="*/ 339566 w 4324159"/>
                  <a:gd name="connsiteY4" fmla="*/ 1426940 h 1427035"/>
                  <a:gd name="connsiteX5" fmla="*/ 2162080 w 4324159"/>
                  <a:gd name="connsiteY5" fmla="*/ 390525 h 1427035"/>
                  <a:gd name="connsiteX6" fmla="*/ 3984689 w 4324159"/>
                  <a:gd name="connsiteY6" fmla="*/ 1427036 h 1427035"/>
                  <a:gd name="connsiteX7" fmla="*/ 4324160 w 4324159"/>
                  <a:gd name="connsiteY7" fmla="*/ 1231011 h 1427035"/>
                  <a:gd name="connsiteX8" fmla="*/ 3938492 w 4324159"/>
                  <a:gd name="connsiteY8" fmla="*/ 735806 h 142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4159" h="1427035">
                    <a:moveTo>
                      <a:pt x="3938492" y="735806"/>
                    </a:moveTo>
                    <a:cubicBezTo>
                      <a:pt x="3463957" y="261366"/>
                      <a:pt x="2833116" y="0"/>
                      <a:pt x="2162080" y="0"/>
                    </a:cubicBezTo>
                    <a:cubicBezTo>
                      <a:pt x="1491044" y="0"/>
                      <a:pt x="860203" y="261366"/>
                      <a:pt x="385667" y="735806"/>
                    </a:cubicBezTo>
                    <a:cubicBezTo>
                      <a:pt x="235077" y="886397"/>
                      <a:pt x="106013" y="1052703"/>
                      <a:pt x="0" y="1231011"/>
                    </a:cubicBezTo>
                    <a:lnTo>
                      <a:pt x="339566" y="1426940"/>
                    </a:lnTo>
                    <a:cubicBezTo>
                      <a:pt x="710279" y="806672"/>
                      <a:pt x="1388459" y="390525"/>
                      <a:pt x="2162080" y="390525"/>
                    </a:cubicBezTo>
                    <a:cubicBezTo>
                      <a:pt x="2935700" y="390525"/>
                      <a:pt x="3613976" y="806768"/>
                      <a:pt x="3984689" y="1427036"/>
                    </a:cubicBezTo>
                    <a:lnTo>
                      <a:pt x="4324160" y="1231011"/>
                    </a:lnTo>
                    <a:cubicBezTo>
                      <a:pt x="4218146" y="1052703"/>
                      <a:pt x="4089083" y="886397"/>
                      <a:pt x="3938492" y="735806"/>
                    </a:cubicBezTo>
                    <a:close/>
                  </a:path>
                </a:pathLst>
              </a:custGeom>
              <a:solidFill>
                <a:schemeClr val="bg1">
                  <a:lumMod val="75000"/>
                  <a:alpha val="74902"/>
                </a:schemeClr>
              </a:solidFill>
              <a:ln w="9525" cap="flat">
                <a:noFill/>
                <a:prstDash val="solid"/>
                <a:miter/>
              </a:ln>
              <a:effectLst>
                <a:outerShdw blurRad="304800" sx="102000" sy="102000" algn="ctr" rotWithShape="0">
                  <a:prstClr val="black">
                    <a:alpha val="21000"/>
                  </a:prstClr>
                </a:outerShdw>
              </a:effectLst>
            </p:spPr>
            <p:txBody>
              <a:bodyPr rtlCol="0" anchor="ctr"/>
              <a:lstStyle/>
              <a:p>
                <a:endParaRPr lang="en-US"/>
              </a:p>
            </p:txBody>
          </p:sp>
          <p:sp>
            <p:nvSpPr>
              <p:cNvPr id="21" name="Freeform: Shape 13">
                <a:extLst>
                  <a:ext uri="{FF2B5EF4-FFF2-40B4-BE49-F238E27FC236}">
                    <a16:creationId xmlns:a16="http://schemas.microsoft.com/office/drawing/2014/main" id="{3D93AB80-76D4-53A1-2A88-2165973B3E86}"/>
                  </a:ext>
                </a:extLst>
              </p:cNvPr>
              <p:cNvSpPr/>
              <p:nvPr/>
            </p:nvSpPr>
            <p:spPr>
              <a:xfrm>
                <a:off x="6122193" y="2199607"/>
                <a:ext cx="2483643" cy="3743801"/>
              </a:xfrm>
              <a:custGeom>
                <a:avLst/>
                <a:gdLst>
                  <a:gd name="connsiteX0" fmla="*/ 2162175 w 2483643"/>
                  <a:gd name="connsiteY0" fmla="*/ 0 h 3743801"/>
                  <a:gd name="connsiteX1" fmla="*/ 1822704 w 2483643"/>
                  <a:gd name="connsiteY1" fmla="*/ 196025 h 3743801"/>
                  <a:gd name="connsiteX2" fmla="*/ 2093119 w 2483643"/>
                  <a:gd name="connsiteY2" fmla="*/ 1231773 h 3743801"/>
                  <a:gd name="connsiteX3" fmla="*/ 0 w 2483643"/>
                  <a:gd name="connsiteY3" fmla="*/ 3353277 h 3743801"/>
                  <a:gd name="connsiteX4" fmla="*/ 0 w 2483643"/>
                  <a:gd name="connsiteY4" fmla="*/ 3743801 h 3743801"/>
                  <a:gd name="connsiteX5" fmla="*/ 1747838 w 2483643"/>
                  <a:gd name="connsiteY5" fmla="*/ 3008186 h 3743801"/>
                  <a:gd name="connsiteX6" fmla="*/ 2483644 w 2483643"/>
                  <a:gd name="connsiteY6" fmla="*/ 1231773 h 3743801"/>
                  <a:gd name="connsiteX7" fmla="*/ 2162175 w 2483643"/>
                  <a:gd name="connsiteY7" fmla="*/ 0 h 37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643" h="3743801">
                    <a:moveTo>
                      <a:pt x="2162175" y="0"/>
                    </a:moveTo>
                    <a:lnTo>
                      <a:pt x="1822704" y="196025"/>
                    </a:lnTo>
                    <a:cubicBezTo>
                      <a:pt x="1994916" y="502539"/>
                      <a:pt x="2093119" y="855917"/>
                      <a:pt x="2093119" y="1231773"/>
                    </a:cubicBezTo>
                    <a:cubicBezTo>
                      <a:pt x="2093119" y="2392204"/>
                      <a:pt x="1156906" y="3337941"/>
                      <a:pt x="0" y="3353277"/>
                    </a:cubicBezTo>
                    <a:lnTo>
                      <a:pt x="0" y="3743801"/>
                    </a:lnTo>
                    <a:cubicBezTo>
                      <a:pt x="660368" y="3736562"/>
                      <a:pt x="1280065" y="3475958"/>
                      <a:pt x="1747838" y="3008186"/>
                    </a:cubicBezTo>
                    <a:cubicBezTo>
                      <a:pt x="2222373" y="2533650"/>
                      <a:pt x="2483644" y="1902809"/>
                      <a:pt x="2483644" y="1231773"/>
                    </a:cubicBezTo>
                    <a:cubicBezTo>
                      <a:pt x="2483644" y="793242"/>
                      <a:pt x="2372011" y="371761"/>
                      <a:pt x="2162175" y="0"/>
                    </a:cubicBezTo>
                    <a:close/>
                  </a:path>
                </a:pathLst>
              </a:custGeom>
              <a:solidFill>
                <a:schemeClr val="bg1">
                  <a:lumMod val="75000"/>
                </a:schemeClr>
              </a:solidFill>
              <a:ln w="9525" cap="flat">
                <a:noFill/>
                <a:prstDash val="solid"/>
                <a:miter/>
              </a:ln>
              <a:effectLst>
                <a:outerShdw blurRad="304800" sx="102000" sy="102000" algn="ctr" rotWithShape="0">
                  <a:prstClr val="black">
                    <a:alpha val="21000"/>
                  </a:prstClr>
                </a:outerShdw>
              </a:effectLst>
            </p:spPr>
            <p:txBody>
              <a:bodyPr rtlCol="0" anchor="ctr"/>
              <a:lstStyle/>
              <a:p>
                <a:endParaRPr lang="en-US"/>
              </a:p>
            </p:txBody>
          </p:sp>
          <p:sp>
            <p:nvSpPr>
              <p:cNvPr id="22" name="Freeform: Shape 14">
                <a:extLst>
                  <a:ext uri="{FF2B5EF4-FFF2-40B4-BE49-F238E27FC236}">
                    <a16:creationId xmlns:a16="http://schemas.microsoft.com/office/drawing/2014/main" id="{FBE720F5-73BA-F1BB-896A-55C61B6C9DAA}"/>
                  </a:ext>
                </a:extLst>
              </p:cNvPr>
              <p:cNvSpPr/>
              <p:nvPr/>
            </p:nvSpPr>
            <p:spPr>
              <a:xfrm>
                <a:off x="3581399" y="2199607"/>
                <a:ext cx="2483643" cy="3743801"/>
              </a:xfrm>
              <a:custGeom>
                <a:avLst/>
                <a:gdLst>
                  <a:gd name="connsiteX0" fmla="*/ 390525 w 2483643"/>
                  <a:gd name="connsiteY0" fmla="*/ 1231773 h 3743801"/>
                  <a:gd name="connsiteX1" fmla="*/ 660940 w 2483643"/>
                  <a:gd name="connsiteY1" fmla="*/ 195929 h 3743801"/>
                  <a:gd name="connsiteX2" fmla="*/ 321469 w 2483643"/>
                  <a:gd name="connsiteY2" fmla="*/ 0 h 3743801"/>
                  <a:gd name="connsiteX3" fmla="*/ 0 w 2483643"/>
                  <a:gd name="connsiteY3" fmla="*/ 1231773 h 3743801"/>
                  <a:gd name="connsiteX4" fmla="*/ 735806 w 2483643"/>
                  <a:gd name="connsiteY4" fmla="*/ 3008186 h 3743801"/>
                  <a:gd name="connsiteX5" fmla="*/ 2483644 w 2483643"/>
                  <a:gd name="connsiteY5" fmla="*/ 3743801 h 3743801"/>
                  <a:gd name="connsiteX6" fmla="*/ 2483644 w 2483643"/>
                  <a:gd name="connsiteY6" fmla="*/ 3353277 h 3743801"/>
                  <a:gd name="connsiteX7" fmla="*/ 390525 w 2483643"/>
                  <a:gd name="connsiteY7" fmla="*/ 1231773 h 37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643" h="3743801">
                    <a:moveTo>
                      <a:pt x="390525" y="1231773"/>
                    </a:moveTo>
                    <a:cubicBezTo>
                      <a:pt x="390525" y="855917"/>
                      <a:pt x="488823" y="502444"/>
                      <a:pt x="660940" y="195929"/>
                    </a:cubicBezTo>
                    <a:lnTo>
                      <a:pt x="321469" y="0"/>
                    </a:lnTo>
                    <a:cubicBezTo>
                      <a:pt x="111633" y="371761"/>
                      <a:pt x="0" y="793242"/>
                      <a:pt x="0" y="1231773"/>
                    </a:cubicBezTo>
                    <a:cubicBezTo>
                      <a:pt x="0" y="1902809"/>
                      <a:pt x="261271" y="2533650"/>
                      <a:pt x="735806" y="3008186"/>
                    </a:cubicBezTo>
                    <a:cubicBezTo>
                      <a:pt x="1203579" y="3475958"/>
                      <a:pt x="1823276" y="3736562"/>
                      <a:pt x="2483644" y="3743801"/>
                    </a:cubicBezTo>
                    <a:lnTo>
                      <a:pt x="2483644" y="3353277"/>
                    </a:lnTo>
                    <a:cubicBezTo>
                      <a:pt x="1326737" y="3337941"/>
                      <a:pt x="390525" y="2392204"/>
                      <a:pt x="390525" y="1231773"/>
                    </a:cubicBezTo>
                    <a:close/>
                  </a:path>
                </a:pathLst>
              </a:custGeom>
              <a:solidFill>
                <a:schemeClr val="bg1">
                  <a:lumMod val="75000"/>
                </a:schemeClr>
              </a:solidFill>
              <a:ln w="9525" cap="flat">
                <a:noFill/>
                <a:prstDash val="solid"/>
                <a:miter/>
              </a:ln>
              <a:effectLst>
                <a:outerShdw blurRad="304800" sx="102000" sy="102000" algn="ctr" rotWithShape="0">
                  <a:prstClr val="black">
                    <a:alpha val="21000"/>
                  </a:prstClr>
                </a:outerShdw>
              </a:effectLst>
            </p:spPr>
            <p:txBody>
              <a:bodyPr rtlCol="0" anchor="ctr"/>
              <a:lstStyle/>
              <a:p>
                <a:endParaRPr lang="en-US"/>
              </a:p>
            </p:txBody>
          </p:sp>
          <p:sp>
            <p:nvSpPr>
              <p:cNvPr id="23" name="Freeform: Shape 17">
                <a:extLst>
                  <a:ext uri="{FF2B5EF4-FFF2-40B4-BE49-F238E27FC236}">
                    <a16:creationId xmlns:a16="http://schemas.microsoft.com/office/drawing/2014/main" id="{37096DB9-2853-C356-B92E-3227D978590B}"/>
                  </a:ext>
                </a:extLst>
              </p:cNvPr>
              <p:cNvSpPr/>
              <p:nvPr/>
            </p:nvSpPr>
            <p:spPr>
              <a:xfrm>
                <a:off x="6122193" y="4501800"/>
                <a:ext cx="1211675" cy="894016"/>
              </a:xfrm>
              <a:custGeom>
                <a:avLst/>
                <a:gdLst>
                  <a:gd name="connsiteX0" fmla="*/ 832199 w 1211675"/>
                  <a:gd name="connsiteY0" fmla="*/ 0 h 894016"/>
                  <a:gd name="connsiteX1" fmla="*/ 832104 w 1211675"/>
                  <a:gd name="connsiteY1" fmla="*/ 0 h 894016"/>
                  <a:gd name="connsiteX2" fmla="*/ 586073 w 1211675"/>
                  <a:gd name="connsiteY2" fmla="*/ 158401 h 894016"/>
                  <a:gd name="connsiteX3" fmla="*/ 532447 w 1211675"/>
                  <a:gd name="connsiteY3" fmla="*/ 183832 h 894016"/>
                  <a:gd name="connsiteX4" fmla="*/ 440436 w 1211675"/>
                  <a:gd name="connsiteY4" fmla="*/ 221171 h 894016"/>
                  <a:gd name="connsiteX5" fmla="*/ 429578 w 1211675"/>
                  <a:gd name="connsiteY5" fmla="*/ 225076 h 894016"/>
                  <a:gd name="connsiteX6" fmla="*/ 0 w 1211675"/>
                  <a:gd name="connsiteY6" fmla="*/ 303466 h 894016"/>
                  <a:gd name="connsiteX7" fmla="*/ 0 w 1211675"/>
                  <a:gd name="connsiteY7" fmla="*/ 894016 h 894016"/>
                  <a:gd name="connsiteX8" fmla="*/ 1211675 w 1211675"/>
                  <a:gd name="connsiteY8" fmla="*/ 452247 h 894016"/>
                  <a:gd name="connsiteX9" fmla="*/ 832199 w 1211675"/>
                  <a:gd name="connsiteY9" fmla="*/ 0 h 89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1675" h="894016">
                    <a:moveTo>
                      <a:pt x="832199" y="0"/>
                    </a:moveTo>
                    <a:lnTo>
                      <a:pt x="832104" y="0"/>
                    </a:lnTo>
                    <a:cubicBezTo>
                      <a:pt x="756285" y="61150"/>
                      <a:pt x="673894" y="114300"/>
                      <a:pt x="586073" y="158401"/>
                    </a:cubicBezTo>
                    <a:cubicBezTo>
                      <a:pt x="568452" y="167259"/>
                      <a:pt x="550545" y="175736"/>
                      <a:pt x="532447" y="183832"/>
                    </a:cubicBezTo>
                    <a:cubicBezTo>
                      <a:pt x="502348" y="197453"/>
                      <a:pt x="471678" y="209931"/>
                      <a:pt x="440436" y="221171"/>
                    </a:cubicBezTo>
                    <a:cubicBezTo>
                      <a:pt x="436816" y="222599"/>
                      <a:pt x="433197" y="223838"/>
                      <a:pt x="429578" y="225076"/>
                    </a:cubicBezTo>
                    <a:cubicBezTo>
                      <a:pt x="294799" y="272987"/>
                      <a:pt x="150304" y="300323"/>
                      <a:pt x="0" y="303466"/>
                    </a:cubicBezTo>
                    <a:lnTo>
                      <a:pt x="0" y="894016"/>
                    </a:lnTo>
                    <a:cubicBezTo>
                      <a:pt x="458914" y="887539"/>
                      <a:pt x="880110" y="722852"/>
                      <a:pt x="1211675" y="452247"/>
                    </a:cubicBezTo>
                    <a:lnTo>
                      <a:pt x="832199" y="0"/>
                    </a:lnTo>
                    <a:close/>
                  </a:path>
                </a:pathLst>
              </a:custGeom>
              <a:solidFill>
                <a:srgbClr val="F6D3D1">
                  <a:alpha val="65098"/>
                </a:srgbClr>
              </a:solidFill>
              <a:ln w="9525" cap="flat">
                <a:noFill/>
                <a:prstDash val="solid"/>
                <a:miter/>
              </a:ln>
              <a:effectLst>
                <a:outerShdw blurRad="50800" dist="38100" dir="2700000" algn="tl" rotWithShape="0">
                  <a:prstClr val="black">
                    <a:alpha val="15000"/>
                  </a:prstClr>
                </a:outerShdw>
              </a:effectLst>
            </p:spPr>
            <p:txBody>
              <a:bodyPr rtlCol="0" anchor="ctr"/>
              <a:lstStyle/>
              <a:p>
                <a:endParaRPr lang="en-US"/>
              </a:p>
            </p:txBody>
          </p:sp>
          <p:sp>
            <p:nvSpPr>
              <p:cNvPr id="24" name="Freeform: Shape 21">
                <a:extLst>
                  <a:ext uri="{FF2B5EF4-FFF2-40B4-BE49-F238E27FC236}">
                    <a16:creationId xmlns:a16="http://schemas.microsoft.com/office/drawing/2014/main" id="{43F93463-75BF-663A-AEC4-9FD45B63B669}"/>
                  </a:ext>
                </a:extLst>
              </p:cNvPr>
              <p:cNvSpPr/>
              <p:nvPr/>
            </p:nvSpPr>
            <p:spPr>
              <a:xfrm>
                <a:off x="4853368" y="4501800"/>
                <a:ext cx="1211675" cy="894016"/>
              </a:xfrm>
              <a:custGeom>
                <a:avLst/>
                <a:gdLst>
                  <a:gd name="connsiteX0" fmla="*/ 994315 w 1211675"/>
                  <a:gd name="connsiteY0" fmla="*/ 281559 h 894016"/>
                  <a:gd name="connsiteX1" fmla="*/ 813816 w 1211675"/>
                  <a:gd name="connsiteY1" fmla="*/ 235934 h 894016"/>
                  <a:gd name="connsiteX2" fmla="*/ 807053 w 1211675"/>
                  <a:gd name="connsiteY2" fmla="*/ 233744 h 894016"/>
                  <a:gd name="connsiteX3" fmla="*/ 666274 w 1211675"/>
                  <a:gd name="connsiteY3" fmla="*/ 178022 h 894016"/>
                  <a:gd name="connsiteX4" fmla="*/ 379571 w 1211675"/>
                  <a:gd name="connsiteY4" fmla="*/ 0 h 894016"/>
                  <a:gd name="connsiteX5" fmla="*/ 379476 w 1211675"/>
                  <a:gd name="connsiteY5" fmla="*/ 0 h 894016"/>
                  <a:gd name="connsiteX6" fmla="*/ 0 w 1211675"/>
                  <a:gd name="connsiteY6" fmla="*/ 452247 h 894016"/>
                  <a:gd name="connsiteX7" fmla="*/ 1211675 w 1211675"/>
                  <a:gd name="connsiteY7" fmla="*/ 894016 h 894016"/>
                  <a:gd name="connsiteX8" fmla="*/ 1211675 w 1211675"/>
                  <a:gd name="connsiteY8" fmla="*/ 303466 h 894016"/>
                  <a:gd name="connsiteX9" fmla="*/ 994315 w 1211675"/>
                  <a:gd name="connsiteY9" fmla="*/ 281559 h 89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1675" h="894016">
                    <a:moveTo>
                      <a:pt x="994315" y="281559"/>
                    </a:moveTo>
                    <a:cubicBezTo>
                      <a:pt x="932593" y="270510"/>
                      <a:pt x="872300" y="255175"/>
                      <a:pt x="813816" y="235934"/>
                    </a:cubicBezTo>
                    <a:cubicBezTo>
                      <a:pt x="811530" y="235267"/>
                      <a:pt x="809339" y="234505"/>
                      <a:pt x="807053" y="233744"/>
                    </a:cubicBezTo>
                    <a:cubicBezTo>
                      <a:pt x="758857" y="217741"/>
                      <a:pt x="711899" y="199072"/>
                      <a:pt x="666274" y="178022"/>
                    </a:cubicBezTo>
                    <a:cubicBezTo>
                      <a:pt x="563213" y="130397"/>
                      <a:pt x="467011" y="70485"/>
                      <a:pt x="379571" y="0"/>
                    </a:cubicBezTo>
                    <a:lnTo>
                      <a:pt x="379476" y="0"/>
                    </a:lnTo>
                    <a:lnTo>
                      <a:pt x="0" y="452247"/>
                    </a:lnTo>
                    <a:cubicBezTo>
                      <a:pt x="331565" y="722852"/>
                      <a:pt x="752761" y="887539"/>
                      <a:pt x="1211675" y="894016"/>
                    </a:cubicBezTo>
                    <a:lnTo>
                      <a:pt x="1211675" y="303466"/>
                    </a:lnTo>
                    <a:cubicBezTo>
                      <a:pt x="1137666" y="301942"/>
                      <a:pt x="1064990" y="294513"/>
                      <a:pt x="994315" y="281559"/>
                    </a:cubicBezTo>
                    <a:close/>
                  </a:path>
                </a:pathLst>
              </a:custGeom>
              <a:solidFill>
                <a:srgbClr val="F6D3D1">
                  <a:alpha val="65098"/>
                </a:srgbClr>
              </a:solidFill>
              <a:ln w="9525" cap="flat">
                <a:noFill/>
                <a:prstDash val="solid"/>
                <a:miter/>
              </a:ln>
              <a:effectLst>
                <a:outerShdw blurRad="50800" dist="38100" dir="8100000" algn="tr" rotWithShape="0">
                  <a:prstClr val="black">
                    <a:alpha val="15000"/>
                  </a:prstClr>
                </a:outerShdw>
              </a:effectLst>
            </p:spPr>
            <p:txBody>
              <a:bodyPr rtlCol="0" anchor="ctr"/>
              <a:lstStyle/>
              <a:p>
                <a:endParaRPr lang="en-US"/>
              </a:p>
            </p:txBody>
          </p:sp>
          <p:sp>
            <p:nvSpPr>
              <p:cNvPr id="25" name="Freeform: Shape 15">
                <a:extLst>
                  <a:ext uri="{FF2B5EF4-FFF2-40B4-BE49-F238E27FC236}">
                    <a16:creationId xmlns:a16="http://schemas.microsoft.com/office/drawing/2014/main" id="{21C31082-78B0-6BED-89B7-9D85256A192C}"/>
                  </a:ext>
                </a:extLst>
              </p:cNvPr>
              <p:cNvSpPr/>
              <p:nvPr/>
            </p:nvSpPr>
            <p:spPr>
              <a:xfrm>
                <a:off x="4407122" y="1595437"/>
                <a:ext cx="1189767" cy="1124807"/>
              </a:xfrm>
              <a:custGeom>
                <a:avLst/>
                <a:gdLst>
                  <a:gd name="connsiteX0" fmla="*/ 987743 w 1189767"/>
                  <a:gd name="connsiteY0" fmla="*/ 0 h 1124807"/>
                  <a:gd name="connsiteX1" fmla="*/ 0 w 1189767"/>
                  <a:gd name="connsiteY1" fmla="*/ 829532 h 1124807"/>
                  <a:gd name="connsiteX2" fmla="*/ 511492 w 1189767"/>
                  <a:gd name="connsiteY2" fmla="*/ 1124807 h 1124807"/>
                  <a:gd name="connsiteX3" fmla="*/ 734568 w 1189767"/>
                  <a:gd name="connsiteY3" fmla="*/ 846296 h 1124807"/>
                  <a:gd name="connsiteX4" fmla="*/ 833723 w 1189767"/>
                  <a:gd name="connsiteY4" fmla="*/ 759619 h 1124807"/>
                  <a:gd name="connsiteX5" fmla="*/ 1189768 w 1189767"/>
                  <a:gd name="connsiteY5" fmla="*/ 555022 h 1124807"/>
                  <a:gd name="connsiteX6" fmla="*/ 987743 w 1189767"/>
                  <a:gd name="connsiteY6" fmla="*/ 0 h 1124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767" h="1124807">
                    <a:moveTo>
                      <a:pt x="987743" y="0"/>
                    </a:moveTo>
                    <a:cubicBezTo>
                      <a:pt x="573119" y="158306"/>
                      <a:pt x="225361" y="453295"/>
                      <a:pt x="0" y="829532"/>
                    </a:cubicBezTo>
                    <a:lnTo>
                      <a:pt x="511492" y="1124807"/>
                    </a:lnTo>
                    <a:cubicBezTo>
                      <a:pt x="573596" y="1022413"/>
                      <a:pt x="648748" y="928878"/>
                      <a:pt x="734568" y="846296"/>
                    </a:cubicBezTo>
                    <a:cubicBezTo>
                      <a:pt x="766191" y="815816"/>
                      <a:pt x="799243" y="786860"/>
                      <a:pt x="833723" y="759619"/>
                    </a:cubicBezTo>
                    <a:cubicBezTo>
                      <a:pt x="940689" y="674656"/>
                      <a:pt x="1060514" y="605218"/>
                      <a:pt x="1189768" y="555022"/>
                    </a:cubicBezTo>
                    <a:lnTo>
                      <a:pt x="987743" y="0"/>
                    </a:lnTo>
                    <a:close/>
                  </a:path>
                </a:pathLst>
              </a:custGeom>
              <a:solidFill>
                <a:srgbClr val="F6D3D1">
                  <a:alpha val="65098"/>
                </a:srgbClr>
              </a:solidFill>
              <a:ln w="9525" cap="flat">
                <a:noFill/>
                <a:prstDash val="solid"/>
                <a:miter/>
              </a:ln>
              <a:effectLst>
                <a:outerShdw blurRad="50800" dist="38100" dir="13500000" algn="br" rotWithShape="0">
                  <a:prstClr val="black">
                    <a:alpha val="15000"/>
                  </a:prstClr>
                </a:outerShdw>
              </a:effectLst>
            </p:spPr>
            <p:txBody>
              <a:bodyPr rtlCol="0" anchor="ctr"/>
              <a:lstStyle/>
              <a:p>
                <a:endParaRPr lang="en-US"/>
              </a:p>
            </p:txBody>
          </p:sp>
          <p:sp>
            <p:nvSpPr>
              <p:cNvPr id="26" name="Freeform: Shape 16">
                <a:extLst>
                  <a:ext uri="{FF2B5EF4-FFF2-40B4-BE49-F238E27FC236}">
                    <a16:creationId xmlns:a16="http://schemas.microsoft.com/office/drawing/2014/main" id="{06337297-7CFE-5CA4-3A62-9936260699A4}"/>
                  </a:ext>
                </a:extLst>
              </p:cNvPr>
              <p:cNvSpPr/>
              <p:nvPr/>
            </p:nvSpPr>
            <p:spPr>
              <a:xfrm>
                <a:off x="4163948" y="3698271"/>
                <a:ext cx="1025175" cy="1218914"/>
              </a:xfrm>
              <a:custGeom>
                <a:avLst/>
                <a:gdLst>
                  <a:gd name="connsiteX0" fmla="*/ 812102 w 1025175"/>
                  <a:gd name="connsiteY0" fmla="*/ 531686 h 1218914"/>
                  <a:gd name="connsiteX1" fmla="*/ 721805 w 1025175"/>
                  <a:gd name="connsiteY1" fmla="*/ 387572 h 1218914"/>
                  <a:gd name="connsiteX2" fmla="*/ 581692 w 1025175"/>
                  <a:gd name="connsiteY2" fmla="*/ 0 h 1218914"/>
                  <a:gd name="connsiteX3" fmla="*/ 0 w 1025175"/>
                  <a:gd name="connsiteY3" fmla="*/ 102489 h 1218914"/>
                  <a:gd name="connsiteX4" fmla="*/ 645605 w 1025175"/>
                  <a:gd name="connsiteY4" fmla="*/ 1218914 h 1218914"/>
                  <a:gd name="connsiteX5" fmla="*/ 1025176 w 1025175"/>
                  <a:gd name="connsiteY5" fmla="*/ 766667 h 1218914"/>
                  <a:gd name="connsiteX6" fmla="*/ 812102 w 1025175"/>
                  <a:gd name="connsiteY6" fmla="*/ 531686 h 121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5175" h="1218914">
                    <a:moveTo>
                      <a:pt x="812102" y="531686"/>
                    </a:moveTo>
                    <a:cubicBezTo>
                      <a:pt x="779050" y="485680"/>
                      <a:pt x="748856" y="437579"/>
                      <a:pt x="721805" y="387572"/>
                    </a:cubicBezTo>
                    <a:cubicBezTo>
                      <a:pt x="656654" y="267938"/>
                      <a:pt x="608838" y="137636"/>
                      <a:pt x="581692" y="0"/>
                    </a:cubicBezTo>
                    <a:lnTo>
                      <a:pt x="0" y="102489"/>
                    </a:lnTo>
                    <a:cubicBezTo>
                      <a:pt x="84391" y="544925"/>
                      <a:pt x="317659" y="935165"/>
                      <a:pt x="645605" y="1218914"/>
                    </a:cubicBezTo>
                    <a:lnTo>
                      <a:pt x="1025176" y="766667"/>
                    </a:lnTo>
                    <a:cubicBezTo>
                      <a:pt x="945452" y="696849"/>
                      <a:pt x="873919" y="617982"/>
                      <a:pt x="812102" y="531686"/>
                    </a:cubicBezTo>
                    <a:close/>
                  </a:path>
                </a:pathLst>
              </a:custGeom>
              <a:solidFill>
                <a:srgbClr val="F6D3D1">
                  <a:alpha val="65098"/>
                </a:srgbClr>
              </a:solidFill>
              <a:ln w="9525" cap="flat">
                <a:noFill/>
                <a:prstDash val="solid"/>
                <a:miter/>
              </a:ln>
              <a:effectLst>
                <a:outerShdw blurRad="50800" dist="38100" dir="8100000" algn="tr" rotWithShape="0">
                  <a:prstClr val="black">
                    <a:alpha val="15000"/>
                  </a:prstClr>
                </a:outerShdw>
              </a:effectLst>
            </p:spPr>
            <p:txBody>
              <a:bodyPr rtlCol="0" anchor="ctr"/>
              <a:lstStyle/>
              <a:p>
                <a:endParaRPr lang="en-US"/>
              </a:p>
            </p:txBody>
          </p:sp>
          <p:sp>
            <p:nvSpPr>
              <p:cNvPr id="27" name="Freeform: Shape 18">
                <a:extLst>
                  <a:ext uri="{FF2B5EF4-FFF2-40B4-BE49-F238E27FC236}">
                    <a16:creationId xmlns:a16="http://schemas.microsoft.com/office/drawing/2014/main" id="{3946236F-803D-F175-C462-4289F23476CD}"/>
                  </a:ext>
                </a:extLst>
              </p:cNvPr>
              <p:cNvSpPr/>
              <p:nvPr/>
            </p:nvSpPr>
            <p:spPr>
              <a:xfrm>
                <a:off x="6590347" y="1595437"/>
                <a:ext cx="1189767" cy="1124807"/>
              </a:xfrm>
              <a:custGeom>
                <a:avLst/>
                <a:gdLst>
                  <a:gd name="connsiteX0" fmla="*/ 202025 w 1189767"/>
                  <a:gd name="connsiteY0" fmla="*/ 0 h 1124807"/>
                  <a:gd name="connsiteX1" fmla="*/ 0 w 1189767"/>
                  <a:gd name="connsiteY1" fmla="*/ 555022 h 1124807"/>
                  <a:gd name="connsiteX2" fmla="*/ 342329 w 1189767"/>
                  <a:gd name="connsiteY2" fmla="*/ 748855 h 1124807"/>
                  <a:gd name="connsiteX3" fmla="*/ 420910 w 1189767"/>
                  <a:gd name="connsiteY3" fmla="*/ 814483 h 1124807"/>
                  <a:gd name="connsiteX4" fmla="*/ 678275 w 1189767"/>
                  <a:gd name="connsiteY4" fmla="*/ 1124807 h 1124807"/>
                  <a:gd name="connsiteX5" fmla="*/ 1189768 w 1189767"/>
                  <a:gd name="connsiteY5" fmla="*/ 829532 h 1124807"/>
                  <a:gd name="connsiteX6" fmla="*/ 202025 w 1189767"/>
                  <a:gd name="connsiteY6" fmla="*/ 0 h 1124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767" h="1124807">
                    <a:moveTo>
                      <a:pt x="202025" y="0"/>
                    </a:moveTo>
                    <a:lnTo>
                      <a:pt x="0" y="555022"/>
                    </a:lnTo>
                    <a:cubicBezTo>
                      <a:pt x="123825" y="603123"/>
                      <a:pt x="238887" y="668750"/>
                      <a:pt x="342329" y="748855"/>
                    </a:cubicBezTo>
                    <a:cubicBezTo>
                      <a:pt x="369380" y="769715"/>
                      <a:pt x="395573" y="791528"/>
                      <a:pt x="420910" y="814483"/>
                    </a:cubicBezTo>
                    <a:cubicBezTo>
                      <a:pt x="521113" y="904494"/>
                      <a:pt x="608076" y="1008983"/>
                      <a:pt x="678275" y="1124807"/>
                    </a:cubicBezTo>
                    <a:lnTo>
                      <a:pt x="1189768" y="829532"/>
                    </a:lnTo>
                    <a:cubicBezTo>
                      <a:pt x="964406" y="453295"/>
                      <a:pt x="616649" y="158306"/>
                      <a:pt x="202025" y="0"/>
                    </a:cubicBezTo>
                    <a:close/>
                  </a:path>
                </a:pathLst>
              </a:custGeom>
              <a:solidFill>
                <a:srgbClr val="F6D3D1">
                  <a:alpha val="65098"/>
                </a:srgbClr>
              </a:solidFill>
              <a:ln w="9525" cap="flat">
                <a:noFill/>
                <a:prstDash val="solid"/>
                <a:miter/>
              </a:ln>
              <a:effectLst>
                <a:outerShdw blurRad="50800" dist="38100" dir="18900000" algn="bl" rotWithShape="0">
                  <a:prstClr val="black">
                    <a:alpha val="15000"/>
                  </a:prstClr>
                </a:outerShdw>
              </a:effectLst>
            </p:spPr>
            <p:txBody>
              <a:bodyPr rtlCol="0" anchor="ctr"/>
              <a:lstStyle/>
              <a:p>
                <a:endParaRPr lang="en-US"/>
              </a:p>
            </p:txBody>
          </p:sp>
          <p:sp>
            <p:nvSpPr>
              <p:cNvPr id="28" name="Freeform: Shape 19">
                <a:extLst>
                  <a:ext uri="{FF2B5EF4-FFF2-40B4-BE49-F238E27FC236}">
                    <a16:creationId xmlns:a16="http://schemas.microsoft.com/office/drawing/2014/main" id="{F3E8E0F1-15F6-3DF9-534B-909C78C3C833}"/>
                  </a:ext>
                </a:extLst>
              </p:cNvPr>
              <p:cNvSpPr/>
              <p:nvPr/>
            </p:nvSpPr>
            <p:spPr>
              <a:xfrm>
                <a:off x="7297292" y="2474308"/>
                <a:ext cx="760857" cy="1270158"/>
              </a:xfrm>
              <a:custGeom>
                <a:avLst/>
                <a:gdLst>
                  <a:gd name="connsiteX0" fmla="*/ 511493 w 760857"/>
                  <a:gd name="connsiteY0" fmla="*/ 0 h 1270158"/>
                  <a:gd name="connsiteX1" fmla="*/ 0 w 760857"/>
                  <a:gd name="connsiteY1" fmla="*/ 295275 h 1270158"/>
                  <a:gd name="connsiteX2" fmla="*/ 151829 w 760857"/>
                  <a:gd name="connsiteY2" fmla="*/ 731996 h 1270158"/>
                  <a:gd name="connsiteX3" fmla="*/ 166973 w 760857"/>
                  <a:gd name="connsiteY3" fmla="*/ 861631 h 1270158"/>
                  <a:gd name="connsiteX4" fmla="*/ 170307 w 760857"/>
                  <a:gd name="connsiteY4" fmla="*/ 957262 h 1270158"/>
                  <a:gd name="connsiteX5" fmla="*/ 154210 w 760857"/>
                  <a:gd name="connsiteY5" fmla="*/ 1167670 h 1270158"/>
                  <a:gd name="connsiteX6" fmla="*/ 735902 w 760857"/>
                  <a:gd name="connsiteY6" fmla="*/ 1270159 h 1270158"/>
                  <a:gd name="connsiteX7" fmla="*/ 760857 w 760857"/>
                  <a:gd name="connsiteY7" fmla="*/ 957262 h 1270158"/>
                  <a:gd name="connsiteX8" fmla="*/ 511493 w 760857"/>
                  <a:gd name="connsiteY8" fmla="*/ 0 h 1270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857" h="1270158">
                    <a:moveTo>
                      <a:pt x="511493" y="0"/>
                    </a:moveTo>
                    <a:lnTo>
                      <a:pt x="0" y="295275"/>
                    </a:lnTo>
                    <a:cubicBezTo>
                      <a:pt x="73819" y="428911"/>
                      <a:pt x="126016" y="576072"/>
                      <a:pt x="151829" y="731996"/>
                    </a:cubicBezTo>
                    <a:cubicBezTo>
                      <a:pt x="158877" y="774573"/>
                      <a:pt x="164021" y="817817"/>
                      <a:pt x="166973" y="861631"/>
                    </a:cubicBezTo>
                    <a:cubicBezTo>
                      <a:pt x="169164" y="893254"/>
                      <a:pt x="170307" y="925163"/>
                      <a:pt x="170307" y="957262"/>
                    </a:cubicBezTo>
                    <a:cubicBezTo>
                      <a:pt x="170307" y="1028795"/>
                      <a:pt x="164783" y="1099090"/>
                      <a:pt x="154210" y="1167670"/>
                    </a:cubicBezTo>
                    <a:lnTo>
                      <a:pt x="735902" y="1270159"/>
                    </a:lnTo>
                    <a:cubicBezTo>
                      <a:pt x="752380" y="1168241"/>
                      <a:pt x="760857" y="1063752"/>
                      <a:pt x="760857" y="957262"/>
                    </a:cubicBezTo>
                    <a:cubicBezTo>
                      <a:pt x="760857" y="609886"/>
                      <a:pt x="670274" y="283369"/>
                      <a:pt x="511493" y="0"/>
                    </a:cubicBezTo>
                    <a:close/>
                  </a:path>
                </a:pathLst>
              </a:custGeom>
              <a:solidFill>
                <a:srgbClr val="F6D3D1">
                  <a:alpha val="65098"/>
                </a:srgbClr>
              </a:solidFill>
              <a:ln w="9525" cap="flat">
                <a:noFill/>
                <a:prstDash val="solid"/>
                <a:miter/>
              </a:ln>
              <a:effectLst>
                <a:outerShdw blurRad="50800" dist="38100" algn="l" rotWithShape="0">
                  <a:prstClr val="black">
                    <a:alpha val="15000"/>
                  </a:prstClr>
                </a:outerShdw>
              </a:effectLst>
            </p:spPr>
            <p:txBody>
              <a:bodyPr rtlCol="0" anchor="ctr"/>
              <a:lstStyle/>
              <a:p>
                <a:endParaRPr lang="en-US"/>
              </a:p>
            </p:txBody>
          </p:sp>
          <p:sp>
            <p:nvSpPr>
              <p:cNvPr id="29" name="Freeform: Shape 20">
                <a:extLst>
                  <a:ext uri="{FF2B5EF4-FFF2-40B4-BE49-F238E27FC236}">
                    <a16:creationId xmlns:a16="http://schemas.microsoft.com/office/drawing/2014/main" id="{01174CE1-61FA-6BF0-BECF-F7A11D0E9748}"/>
                  </a:ext>
                </a:extLst>
              </p:cNvPr>
              <p:cNvSpPr/>
              <p:nvPr/>
            </p:nvSpPr>
            <p:spPr>
              <a:xfrm>
                <a:off x="6998112" y="3698271"/>
                <a:ext cx="1025175" cy="1218914"/>
              </a:xfrm>
              <a:custGeom>
                <a:avLst/>
                <a:gdLst>
                  <a:gd name="connsiteX0" fmla="*/ 443484 w 1025175"/>
                  <a:gd name="connsiteY0" fmla="*/ 0 h 1218914"/>
                  <a:gd name="connsiteX1" fmla="*/ 265271 w 1025175"/>
                  <a:gd name="connsiteY1" fmla="*/ 453390 h 1218914"/>
                  <a:gd name="connsiteX2" fmla="*/ 213074 w 1025175"/>
                  <a:gd name="connsiteY2" fmla="*/ 531686 h 1218914"/>
                  <a:gd name="connsiteX3" fmla="*/ 0 w 1025175"/>
                  <a:gd name="connsiteY3" fmla="*/ 766667 h 1218914"/>
                  <a:gd name="connsiteX4" fmla="*/ 379571 w 1025175"/>
                  <a:gd name="connsiteY4" fmla="*/ 1218914 h 1218914"/>
                  <a:gd name="connsiteX5" fmla="*/ 1025176 w 1025175"/>
                  <a:gd name="connsiteY5" fmla="*/ 102489 h 1218914"/>
                  <a:gd name="connsiteX6" fmla="*/ 443484 w 1025175"/>
                  <a:gd name="connsiteY6" fmla="*/ 0 h 121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5175" h="1218914">
                    <a:moveTo>
                      <a:pt x="443484" y="0"/>
                    </a:moveTo>
                    <a:cubicBezTo>
                      <a:pt x="411290" y="163354"/>
                      <a:pt x="349949" y="316325"/>
                      <a:pt x="265271" y="453390"/>
                    </a:cubicBezTo>
                    <a:cubicBezTo>
                      <a:pt x="248793" y="480155"/>
                      <a:pt x="231362" y="506254"/>
                      <a:pt x="213074" y="531686"/>
                    </a:cubicBezTo>
                    <a:cubicBezTo>
                      <a:pt x="151257" y="617982"/>
                      <a:pt x="79724" y="696849"/>
                      <a:pt x="0" y="766667"/>
                    </a:cubicBezTo>
                    <a:lnTo>
                      <a:pt x="379571" y="1218914"/>
                    </a:lnTo>
                    <a:cubicBezTo>
                      <a:pt x="707517" y="935165"/>
                      <a:pt x="940784" y="544925"/>
                      <a:pt x="1025176" y="102489"/>
                    </a:cubicBezTo>
                    <a:lnTo>
                      <a:pt x="443484" y="0"/>
                    </a:lnTo>
                    <a:close/>
                  </a:path>
                </a:pathLst>
              </a:custGeom>
              <a:solidFill>
                <a:srgbClr val="F6D3D1">
                  <a:alpha val="65098"/>
                </a:srgbClr>
              </a:solidFill>
              <a:ln w="9525" cap="flat">
                <a:noFill/>
                <a:prstDash val="solid"/>
                <a:miter/>
              </a:ln>
              <a:effectLst>
                <a:outerShdw blurRad="50800" dist="38100" dir="2700000" algn="tl" rotWithShape="0">
                  <a:prstClr val="black">
                    <a:alpha val="15000"/>
                  </a:prstClr>
                </a:outerShdw>
              </a:effectLst>
            </p:spPr>
            <p:txBody>
              <a:bodyPr rtlCol="0" anchor="ctr"/>
              <a:lstStyle/>
              <a:p>
                <a:endParaRPr lang="en-US"/>
              </a:p>
            </p:txBody>
          </p:sp>
          <p:sp>
            <p:nvSpPr>
              <p:cNvPr id="30" name="Freeform: Shape 22">
                <a:extLst>
                  <a:ext uri="{FF2B5EF4-FFF2-40B4-BE49-F238E27FC236}">
                    <a16:creationId xmlns:a16="http://schemas.microsoft.com/office/drawing/2014/main" id="{5C7F6C53-79E2-766D-B3B2-C85D65E60CBC}"/>
                  </a:ext>
                </a:extLst>
              </p:cNvPr>
              <p:cNvSpPr/>
              <p:nvPr/>
            </p:nvSpPr>
            <p:spPr>
              <a:xfrm>
                <a:off x="4129087" y="2474308"/>
                <a:ext cx="760857" cy="1270158"/>
              </a:xfrm>
              <a:custGeom>
                <a:avLst/>
                <a:gdLst>
                  <a:gd name="connsiteX0" fmla="*/ 591503 w 760857"/>
                  <a:gd name="connsiteY0" fmla="*/ 907923 h 1270158"/>
                  <a:gd name="connsiteX1" fmla="*/ 602075 w 760857"/>
                  <a:gd name="connsiteY1" fmla="*/ 778669 h 1270158"/>
                  <a:gd name="connsiteX2" fmla="*/ 760857 w 760857"/>
                  <a:gd name="connsiteY2" fmla="*/ 295275 h 1270158"/>
                  <a:gd name="connsiteX3" fmla="*/ 249365 w 760857"/>
                  <a:gd name="connsiteY3" fmla="*/ 0 h 1270158"/>
                  <a:gd name="connsiteX4" fmla="*/ 0 w 760857"/>
                  <a:gd name="connsiteY4" fmla="*/ 957262 h 1270158"/>
                  <a:gd name="connsiteX5" fmla="*/ 24955 w 760857"/>
                  <a:gd name="connsiteY5" fmla="*/ 1270159 h 1270158"/>
                  <a:gd name="connsiteX6" fmla="*/ 606647 w 760857"/>
                  <a:gd name="connsiteY6" fmla="*/ 1167670 h 1270158"/>
                  <a:gd name="connsiteX7" fmla="*/ 590550 w 760857"/>
                  <a:gd name="connsiteY7" fmla="*/ 957262 h 1270158"/>
                  <a:gd name="connsiteX8" fmla="*/ 591503 w 760857"/>
                  <a:gd name="connsiteY8" fmla="*/ 907923 h 1270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857" h="1270158">
                    <a:moveTo>
                      <a:pt x="591503" y="907923"/>
                    </a:moveTo>
                    <a:cubicBezTo>
                      <a:pt x="592931" y="864298"/>
                      <a:pt x="596551" y="821150"/>
                      <a:pt x="602075" y="778669"/>
                    </a:cubicBezTo>
                    <a:cubicBezTo>
                      <a:pt x="624745" y="605409"/>
                      <a:pt x="679704" y="442150"/>
                      <a:pt x="760857" y="295275"/>
                    </a:cubicBezTo>
                    <a:lnTo>
                      <a:pt x="249365" y="0"/>
                    </a:lnTo>
                    <a:cubicBezTo>
                      <a:pt x="90583" y="283369"/>
                      <a:pt x="0" y="609886"/>
                      <a:pt x="0" y="957262"/>
                    </a:cubicBezTo>
                    <a:cubicBezTo>
                      <a:pt x="0" y="1063752"/>
                      <a:pt x="8477" y="1168241"/>
                      <a:pt x="24955" y="1270159"/>
                    </a:cubicBezTo>
                    <a:lnTo>
                      <a:pt x="606647" y="1167670"/>
                    </a:lnTo>
                    <a:cubicBezTo>
                      <a:pt x="596075" y="1099090"/>
                      <a:pt x="590550" y="1028795"/>
                      <a:pt x="590550" y="957262"/>
                    </a:cubicBezTo>
                    <a:cubicBezTo>
                      <a:pt x="590550" y="940689"/>
                      <a:pt x="590836" y="924306"/>
                      <a:pt x="591503" y="907923"/>
                    </a:cubicBezTo>
                    <a:close/>
                  </a:path>
                </a:pathLst>
              </a:custGeom>
              <a:solidFill>
                <a:srgbClr val="F6D3D1">
                  <a:alpha val="65098"/>
                </a:srgbClr>
              </a:solidFill>
              <a:ln w="9525" cap="flat">
                <a:noFill/>
                <a:prstDash val="solid"/>
                <a:miter/>
              </a:ln>
              <a:effectLst>
                <a:outerShdw blurRad="50800" dist="38100" dir="10800000" algn="r" rotWithShape="0">
                  <a:prstClr val="black">
                    <a:alpha val="15000"/>
                  </a:prstClr>
                </a:outerShdw>
              </a:effectLst>
            </p:spPr>
            <p:txBody>
              <a:bodyPr rtlCol="0" anchor="ctr"/>
              <a:lstStyle/>
              <a:p>
                <a:endParaRPr lang="en-US"/>
              </a:p>
            </p:txBody>
          </p:sp>
          <p:sp>
            <p:nvSpPr>
              <p:cNvPr id="31" name="Freeform: Shape 23">
                <a:extLst>
                  <a:ext uri="{FF2B5EF4-FFF2-40B4-BE49-F238E27FC236}">
                    <a16:creationId xmlns:a16="http://schemas.microsoft.com/office/drawing/2014/main" id="{4E68B0C4-FAAE-0124-382E-F65D370E0100}"/>
                  </a:ext>
                </a:extLst>
              </p:cNvPr>
              <p:cNvSpPr/>
              <p:nvPr/>
            </p:nvSpPr>
            <p:spPr>
              <a:xfrm>
                <a:off x="5448585" y="1467040"/>
                <a:ext cx="1290161" cy="663797"/>
              </a:xfrm>
              <a:custGeom>
                <a:avLst/>
                <a:gdLst>
                  <a:gd name="connsiteX0" fmla="*/ 645033 w 1290161"/>
                  <a:gd name="connsiteY0" fmla="*/ 0 h 663797"/>
                  <a:gd name="connsiteX1" fmla="*/ 0 w 1290161"/>
                  <a:gd name="connsiteY1" fmla="*/ 108776 h 663797"/>
                  <a:gd name="connsiteX2" fmla="*/ 202025 w 1290161"/>
                  <a:gd name="connsiteY2" fmla="*/ 663797 h 663797"/>
                  <a:gd name="connsiteX3" fmla="*/ 645033 w 1290161"/>
                  <a:gd name="connsiteY3" fmla="*/ 590550 h 663797"/>
                  <a:gd name="connsiteX4" fmla="*/ 1088136 w 1290161"/>
                  <a:gd name="connsiteY4" fmla="*/ 663797 h 663797"/>
                  <a:gd name="connsiteX5" fmla="*/ 1290161 w 1290161"/>
                  <a:gd name="connsiteY5" fmla="*/ 108776 h 663797"/>
                  <a:gd name="connsiteX6" fmla="*/ 645033 w 1290161"/>
                  <a:gd name="connsiteY6" fmla="*/ 0 h 66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0161" h="663797">
                    <a:moveTo>
                      <a:pt x="645033" y="0"/>
                    </a:moveTo>
                    <a:cubicBezTo>
                      <a:pt x="419195" y="0"/>
                      <a:pt x="202121" y="38291"/>
                      <a:pt x="0" y="108776"/>
                    </a:cubicBezTo>
                    <a:lnTo>
                      <a:pt x="202025" y="663797"/>
                    </a:lnTo>
                    <a:cubicBezTo>
                      <a:pt x="341090" y="616363"/>
                      <a:pt x="490157" y="590550"/>
                      <a:pt x="645033" y="590550"/>
                    </a:cubicBezTo>
                    <a:cubicBezTo>
                      <a:pt x="800005" y="590550"/>
                      <a:pt x="949071" y="616363"/>
                      <a:pt x="1088136" y="663797"/>
                    </a:cubicBezTo>
                    <a:lnTo>
                      <a:pt x="1290161" y="108776"/>
                    </a:lnTo>
                    <a:cubicBezTo>
                      <a:pt x="1088041" y="38291"/>
                      <a:pt x="870966" y="0"/>
                      <a:pt x="645033" y="0"/>
                    </a:cubicBezTo>
                    <a:close/>
                  </a:path>
                </a:pathLst>
              </a:custGeom>
              <a:solidFill>
                <a:srgbClr val="F6D3D1">
                  <a:alpha val="65098"/>
                </a:srgbClr>
              </a:solidFill>
              <a:ln w="9525" cap="flat">
                <a:noFill/>
                <a:prstDash val="solid"/>
                <a:miter/>
              </a:ln>
              <a:effectLst>
                <a:outerShdw blurRad="50800" dist="38100" dir="16200000" rotWithShape="0">
                  <a:prstClr val="black">
                    <a:alpha val="15000"/>
                  </a:prstClr>
                </a:outerShdw>
              </a:effectLst>
            </p:spPr>
            <p:txBody>
              <a:bodyPr rtlCol="0" anchor="ctr"/>
              <a:lstStyle/>
              <a:p>
                <a:endParaRPr lang="en-US"/>
              </a:p>
            </p:txBody>
          </p:sp>
        </p:grpSp>
        <p:sp>
          <p:nvSpPr>
            <p:cNvPr id="7" name="TextBox 6">
              <a:extLst>
                <a:ext uri="{FF2B5EF4-FFF2-40B4-BE49-F238E27FC236}">
                  <a16:creationId xmlns:a16="http://schemas.microsoft.com/office/drawing/2014/main" id="{164C1102-6827-9761-5C2A-BAC18439EA4E}"/>
                </a:ext>
              </a:extLst>
            </p:cNvPr>
            <p:cNvSpPr txBox="1"/>
            <p:nvPr/>
          </p:nvSpPr>
          <p:spPr>
            <a:xfrm>
              <a:off x="5026914" y="1514111"/>
              <a:ext cx="2170232" cy="717858"/>
            </a:xfrm>
            <a:prstGeom prst="rect">
              <a:avLst/>
            </a:prstGeom>
            <a:noFill/>
          </p:spPr>
          <p:txBody>
            <a:bodyPr wrap="none" rtlCol="0">
              <a:prstTxWarp prst="textArchUp">
                <a:avLst>
                  <a:gd name="adj" fmla="val 11437255"/>
                </a:avLst>
              </a:prstTxWarp>
              <a:spAutoFit/>
            </a:bodyPr>
            <a:lstStyle/>
            <a:p>
              <a:pPr algn="ctr"/>
              <a:r>
                <a:rPr lang="en-US" sz="1600" b="1">
                  <a:latin typeface="Arial" panose="020B0604020202020204" pitchFamily="34" charset="0"/>
                  <a:cs typeface="Arial" panose="020B0604020202020204" pitchFamily="34" charset="0"/>
                </a:rPr>
                <a:t>CORE RESPONSIBILITIES</a:t>
              </a:r>
            </a:p>
          </p:txBody>
        </p:sp>
        <p:sp>
          <p:nvSpPr>
            <p:cNvPr id="9" name="TextBox 8">
              <a:extLst>
                <a:ext uri="{FF2B5EF4-FFF2-40B4-BE49-F238E27FC236}">
                  <a16:creationId xmlns:a16="http://schemas.microsoft.com/office/drawing/2014/main" id="{8328DDB0-ECCC-B348-8EB0-2449D73242D5}"/>
                </a:ext>
              </a:extLst>
            </p:cNvPr>
            <p:cNvSpPr txBox="1"/>
            <p:nvPr/>
          </p:nvSpPr>
          <p:spPr>
            <a:xfrm rot="17909491">
              <a:off x="6215815" y="4032971"/>
              <a:ext cx="2839520" cy="1236104"/>
            </a:xfrm>
            <a:prstGeom prst="rect">
              <a:avLst/>
            </a:prstGeom>
            <a:noFill/>
          </p:spPr>
          <p:txBody>
            <a:bodyPr wrap="none" rtlCol="0">
              <a:prstTxWarp prst="textArchDown">
                <a:avLst>
                  <a:gd name="adj" fmla="val 1041531"/>
                </a:avLst>
              </a:prstTxWarp>
              <a:spAutoFit/>
            </a:bodyPr>
            <a:lstStyle/>
            <a:p>
              <a:pPr algn="ctr"/>
              <a:r>
                <a:rPr lang="en-US" sz="1600" b="1">
                  <a:latin typeface="Arial" panose="020B0604020202020204" pitchFamily="34" charset="0"/>
                  <a:cs typeface="Arial" panose="020B0604020202020204" pitchFamily="34" charset="0"/>
                </a:rPr>
                <a:t>VALUE ORIENTED OBJECTIVES</a:t>
              </a:r>
            </a:p>
          </p:txBody>
        </p:sp>
        <p:sp>
          <p:nvSpPr>
            <p:cNvPr id="10" name="TextBox 9">
              <a:extLst>
                <a:ext uri="{FF2B5EF4-FFF2-40B4-BE49-F238E27FC236}">
                  <a16:creationId xmlns:a16="http://schemas.microsoft.com/office/drawing/2014/main" id="{13D74B5F-C281-8C43-F391-5260330A6DD6}"/>
                </a:ext>
              </a:extLst>
            </p:cNvPr>
            <p:cNvSpPr txBox="1"/>
            <p:nvPr/>
          </p:nvSpPr>
          <p:spPr>
            <a:xfrm rot="3367417">
              <a:off x="3275942" y="3295359"/>
              <a:ext cx="3441027" cy="2271568"/>
            </a:xfrm>
            <a:prstGeom prst="rect">
              <a:avLst/>
            </a:prstGeom>
            <a:noFill/>
          </p:spPr>
          <p:txBody>
            <a:bodyPr wrap="none" rtlCol="0">
              <a:prstTxWarp prst="textArchDown">
                <a:avLst>
                  <a:gd name="adj" fmla="val 1335640"/>
                </a:avLst>
              </a:prstTxWarp>
              <a:spAutoFit/>
            </a:bodyPr>
            <a:lstStyle/>
            <a:p>
              <a:pPr algn="ctr"/>
              <a:r>
                <a:rPr lang="en-US" sz="1600" b="1">
                  <a:latin typeface="Arial" panose="020B0604020202020204" pitchFamily="34" charset="0"/>
                  <a:cs typeface="Arial" panose="020B0604020202020204" pitchFamily="34" charset="0"/>
                </a:rPr>
                <a:t>INSTRUMENTAL ENDS</a:t>
              </a:r>
            </a:p>
          </p:txBody>
        </p:sp>
        <p:sp>
          <p:nvSpPr>
            <p:cNvPr id="11" name="TextBox 10">
              <a:extLst>
                <a:ext uri="{FF2B5EF4-FFF2-40B4-BE49-F238E27FC236}">
                  <a16:creationId xmlns:a16="http://schemas.microsoft.com/office/drawing/2014/main" id="{8FAB93DC-7B66-1F1F-4E15-E5D6484E3EEB}"/>
                </a:ext>
              </a:extLst>
            </p:cNvPr>
            <p:cNvSpPr txBox="1"/>
            <p:nvPr/>
          </p:nvSpPr>
          <p:spPr>
            <a:xfrm>
              <a:off x="5470366" y="2326122"/>
              <a:ext cx="1278150" cy="430887"/>
            </a:xfrm>
            <a:prstGeom prst="rect">
              <a:avLst/>
            </a:prstGeom>
            <a:noFill/>
          </p:spPr>
          <p:txBody>
            <a:bodyPr wrap="square" rtlCol="0">
              <a:prstTxWarp prst="textArchUp">
                <a:avLst/>
              </a:prstTxWarp>
              <a:spAutoFit/>
            </a:bodyPr>
            <a:lstStyle/>
            <a:p>
              <a:pPr algn="ctr"/>
              <a:r>
                <a:rPr lang="en-US" sz="1100" b="1">
                  <a:latin typeface="Arial Narrow" panose="020B0604020202020204" pitchFamily="34" charset="0"/>
                  <a:cs typeface="Arial Narrow" panose="020B0604020202020204" pitchFamily="34" charset="0"/>
                </a:rPr>
                <a:t>PUBLIC SAFETY &amp; </a:t>
              </a:r>
            </a:p>
            <a:p>
              <a:pPr algn="ctr"/>
              <a:r>
                <a:rPr lang="en-US" sz="1100" b="1">
                  <a:latin typeface="Arial Narrow" panose="020B0604020202020204" pitchFamily="34" charset="0"/>
                  <a:cs typeface="Arial Narrow" panose="020B0604020202020204" pitchFamily="34" charset="0"/>
                </a:rPr>
                <a:t>NATIONAL </a:t>
              </a:r>
            </a:p>
            <a:p>
              <a:pPr algn="ctr"/>
              <a:r>
                <a:rPr lang="en-US" sz="1100" b="1">
                  <a:latin typeface="Arial Narrow" panose="020B0604020202020204" pitchFamily="34" charset="0"/>
                  <a:cs typeface="Arial Narrow" panose="020B0604020202020204" pitchFamily="34" charset="0"/>
                </a:rPr>
                <a:t>DEFENCE</a:t>
              </a:r>
            </a:p>
          </p:txBody>
        </p:sp>
        <p:sp>
          <p:nvSpPr>
            <p:cNvPr id="12" name="TextBox 11">
              <a:extLst>
                <a:ext uri="{FF2B5EF4-FFF2-40B4-BE49-F238E27FC236}">
                  <a16:creationId xmlns:a16="http://schemas.microsoft.com/office/drawing/2014/main" id="{67650CCD-6246-2C50-CF06-644CE1DD2DDC}"/>
                </a:ext>
              </a:extLst>
            </p:cNvPr>
            <p:cNvSpPr txBox="1"/>
            <p:nvPr/>
          </p:nvSpPr>
          <p:spPr>
            <a:xfrm rot="2388111">
              <a:off x="6373545" y="2562559"/>
              <a:ext cx="1278150" cy="430887"/>
            </a:xfrm>
            <a:prstGeom prst="rect">
              <a:avLst/>
            </a:prstGeom>
            <a:noFill/>
          </p:spPr>
          <p:txBody>
            <a:bodyPr wrap="square" rtlCol="0">
              <a:prstTxWarp prst="textArchUp">
                <a:avLst/>
              </a:prstTxWarp>
              <a:spAutoFit/>
            </a:bodyPr>
            <a:lstStyle/>
            <a:p>
              <a:pPr algn="ctr"/>
              <a:r>
                <a:rPr lang="en-US" sz="1200" b="1">
                  <a:latin typeface="Arial Narrow" panose="020B0604020202020204" pitchFamily="34" charset="0"/>
                  <a:cs typeface="Arial Narrow" panose="020B0604020202020204" pitchFamily="34" charset="0"/>
                </a:rPr>
                <a:t>PUBLIC</a:t>
              </a:r>
            </a:p>
            <a:p>
              <a:pPr algn="ctr"/>
              <a:r>
                <a:rPr lang="en-US" sz="1200" b="1">
                  <a:latin typeface="Arial Narrow" panose="020B0604020202020204" pitchFamily="34" charset="0"/>
                  <a:cs typeface="Arial Narrow" panose="020B0604020202020204" pitchFamily="34" charset="0"/>
                </a:rPr>
                <a:t>HEALTH</a:t>
              </a:r>
            </a:p>
          </p:txBody>
        </p:sp>
        <p:sp>
          <p:nvSpPr>
            <p:cNvPr id="13" name="TextBox 12">
              <a:extLst>
                <a:ext uri="{FF2B5EF4-FFF2-40B4-BE49-F238E27FC236}">
                  <a16:creationId xmlns:a16="http://schemas.microsoft.com/office/drawing/2014/main" id="{4B3A2A6A-5557-8C34-FB18-C04EB120493F}"/>
                </a:ext>
              </a:extLst>
            </p:cNvPr>
            <p:cNvSpPr txBox="1"/>
            <p:nvPr/>
          </p:nvSpPr>
          <p:spPr>
            <a:xfrm rot="4866203">
              <a:off x="6849531" y="3411164"/>
              <a:ext cx="1278150" cy="430887"/>
            </a:xfrm>
            <a:prstGeom prst="rect">
              <a:avLst/>
            </a:prstGeom>
            <a:noFill/>
          </p:spPr>
          <p:txBody>
            <a:bodyPr wrap="square" rtlCol="0">
              <a:prstTxWarp prst="textArchUp">
                <a:avLst>
                  <a:gd name="adj" fmla="val 11934176"/>
                </a:avLst>
              </a:prstTxWarp>
              <a:spAutoFit/>
            </a:bodyPr>
            <a:lstStyle/>
            <a:p>
              <a:pPr algn="ctr"/>
              <a:r>
                <a:rPr lang="en-US" sz="1200" b="1">
                  <a:latin typeface="Arial Narrow" panose="020B0604020202020204" pitchFamily="34" charset="0"/>
                  <a:cs typeface="Arial Narrow" panose="020B0604020202020204" pitchFamily="34" charset="0"/>
                </a:rPr>
                <a:t>DEMOCRACY</a:t>
              </a:r>
            </a:p>
          </p:txBody>
        </p:sp>
        <p:sp>
          <p:nvSpPr>
            <p:cNvPr id="14" name="TextBox 13">
              <a:extLst>
                <a:ext uri="{FF2B5EF4-FFF2-40B4-BE49-F238E27FC236}">
                  <a16:creationId xmlns:a16="http://schemas.microsoft.com/office/drawing/2014/main" id="{2FA283B4-B7B7-7B24-2F08-9ED89632B475}"/>
                </a:ext>
              </a:extLst>
            </p:cNvPr>
            <p:cNvSpPr txBox="1"/>
            <p:nvPr/>
          </p:nvSpPr>
          <p:spPr>
            <a:xfrm rot="17905707">
              <a:off x="6670518" y="4322872"/>
              <a:ext cx="1278150" cy="430887"/>
            </a:xfrm>
            <a:prstGeom prst="rect">
              <a:avLst/>
            </a:prstGeom>
            <a:noFill/>
          </p:spPr>
          <p:txBody>
            <a:bodyPr wrap="square" rtlCol="0">
              <a:prstTxWarp prst="textArchDown">
                <a:avLst>
                  <a:gd name="adj" fmla="val 564523"/>
                </a:avLst>
              </a:prstTxWarp>
              <a:spAutoFit/>
            </a:bodyPr>
            <a:lstStyle/>
            <a:p>
              <a:pPr algn="ctr"/>
              <a:r>
                <a:rPr lang="en-US" sz="1200" b="1">
                  <a:latin typeface="Arial Narrow" panose="020B0604020202020204" pitchFamily="34" charset="0"/>
                  <a:cs typeface="Arial Narrow" panose="020B0604020202020204" pitchFamily="34" charset="0"/>
                </a:rPr>
                <a:t>ALGORITHM</a:t>
              </a:r>
            </a:p>
            <a:p>
              <a:pPr algn="ctr"/>
              <a:r>
                <a:rPr lang="en-US" sz="1200" b="1">
                  <a:latin typeface="Arial Narrow" panose="020B0604020202020204" pitchFamily="34" charset="0"/>
                  <a:cs typeface="Arial Narrow" panose="020B0604020202020204" pitchFamily="34" charset="0"/>
                </a:rPr>
                <a:t>ETHICS</a:t>
              </a:r>
            </a:p>
          </p:txBody>
        </p:sp>
        <p:sp>
          <p:nvSpPr>
            <p:cNvPr id="15" name="TextBox 14">
              <a:extLst>
                <a:ext uri="{FF2B5EF4-FFF2-40B4-BE49-F238E27FC236}">
                  <a16:creationId xmlns:a16="http://schemas.microsoft.com/office/drawing/2014/main" id="{ED534FBE-DD16-9FF3-BA75-D6CAA27A883B}"/>
                </a:ext>
              </a:extLst>
            </p:cNvPr>
            <p:cNvSpPr txBox="1"/>
            <p:nvPr/>
          </p:nvSpPr>
          <p:spPr>
            <a:xfrm rot="20383209">
              <a:off x="5949310" y="5041416"/>
              <a:ext cx="1278150" cy="430887"/>
            </a:xfrm>
            <a:prstGeom prst="rect">
              <a:avLst/>
            </a:prstGeom>
            <a:noFill/>
          </p:spPr>
          <p:txBody>
            <a:bodyPr wrap="square" rtlCol="0">
              <a:prstTxWarp prst="textArchDown">
                <a:avLst/>
              </a:prstTxWarp>
              <a:spAutoFit/>
            </a:bodyPr>
            <a:lstStyle/>
            <a:p>
              <a:pPr algn="ctr"/>
              <a:r>
                <a:rPr lang="en-US" sz="1200" b="1">
                  <a:latin typeface="Arial Narrow" panose="020B0604020202020204" pitchFamily="34" charset="0"/>
                  <a:cs typeface="Arial Narrow" panose="020B0604020202020204" pitchFamily="34" charset="0"/>
                </a:rPr>
                <a:t>PRIVACY</a:t>
              </a:r>
            </a:p>
          </p:txBody>
        </p:sp>
        <p:sp>
          <p:nvSpPr>
            <p:cNvPr id="16" name="TextBox 15">
              <a:extLst>
                <a:ext uri="{FF2B5EF4-FFF2-40B4-BE49-F238E27FC236}">
                  <a16:creationId xmlns:a16="http://schemas.microsoft.com/office/drawing/2014/main" id="{482CB72A-98C2-ECF6-C22A-0A7A4AAC4FDD}"/>
                </a:ext>
              </a:extLst>
            </p:cNvPr>
            <p:cNvSpPr txBox="1"/>
            <p:nvPr/>
          </p:nvSpPr>
          <p:spPr>
            <a:xfrm rot="1202457">
              <a:off x="4981277" y="4927323"/>
              <a:ext cx="1278150" cy="430887"/>
            </a:xfrm>
            <a:prstGeom prst="rect">
              <a:avLst/>
            </a:prstGeom>
            <a:noFill/>
          </p:spPr>
          <p:txBody>
            <a:bodyPr wrap="square" rtlCol="0">
              <a:prstTxWarp prst="textArchDown">
                <a:avLst/>
              </a:prstTxWarp>
              <a:spAutoFit/>
            </a:bodyPr>
            <a:lstStyle/>
            <a:p>
              <a:pPr algn="ctr"/>
              <a:r>
                <a:rPr lang="en-US" sz="1200" b="1">
                  <a:latin typeface="Arial Narrow" panose="020B0604020202020204" pitchFamily="34" charset="0"/>
                  <a:cs typeface="Arial Narrow" panose="020B0604020202020204" pitchFamily="34" charset="0"/>
                </a:rPr>
                <a:t>CYBER</a:t>
              </a:r>
            </a:p>
            <a:p>
              <a:pPr algn="ctr"/>
              <a:r>
                <a:rPr lang="en-US" sz="1200" b="1">
                  <a:latin typeface="Arial Narrow" panose="020B0604020202020204" pitchFamily="34" charset="0"/>
                  <a:cs typeface="Arial Narrow" panose="020B0604020202020204" pitchFamily="34" charset="0"/>
                </a:rPr>
                <a:t>SECURITY</a:t>
              </a:r>
            </a:p>
          </p:txBody>
        </p:sp>
        <p:sp>
          <p:nvSpPr>
            <p:cNvPr id="17" name="TextBox 16">
              <a:extLst>
                <a:ext uri="{FF2B5EF4-FFF2-40B4-BE49-F238E27FC236}">
                  <a16:creationId xmlns:a16="http://schemas.microsoft.com/office/drawing/2014/main" id="{6ECC3624-FC4A-97F5-A434-9D1868B86001}"/>
                </a:ext>
              </a:extLst>
            </p:cNvPr>
            <p:cNvSpPr txBox="1"/>
            <p:nvPr/>
          </p:nvSpPr>
          <p:spPr>
            <a:xfrm rot="3600000">
              <a:off x="4106157" y="4403078"/>
              <a:ext cx="1278150" cy="430887"/>
            </a:xfrm>
            <a:prstGeom prst="rect">
              <a:avLst/>
            </a:prstGeom>
            <a:noFill/>
          </p:spPr>
          <p:txBody>
            <a:bodyPr wrap="square" rtlCol="0">
              <a:prstTxWarp prst="textArchDown">
                <a:avLst/>
              </a:prstTxWarp>
              <a:spAutoFit/>
            </a:bodyPr>
            <a:lstStyle/>
            <a:p>
              <a:pPr algn="ctr"/>
              <a:r>
                <a:rPr lang="en-US" sz="1200" b="1">
                  <a:latin typeface="Arial Narrow" panose="020B0604020202020204" pitchFamily="34" charset="0"/>
                  <a:cs typeface="Arial Narrow" panose="020B0604020202020204" pitchFamily="34" charset="0"/>
                </a:rPr>
                <a:t>COMPETITION</a:t>
              </a:r>
            </a:p>
          </p:txBody>
        </p:sp>
        <p:sp>
          <p:nvSpPr>
            <p:cNvPr id="18" name="TextBox 17">
              <a:extLst>
                <a:ext uri="{FF2B5EF4-FFF2-40B4-BE49-F238E27FC236}">
                  <a16:creationId xmlns:a16="http://schemas.microsoft.com/office/drawing/2014/main" id="{DFB3F9B5-C7E7-BDCC-1BE9-FDFC58BE6F4C}"/>
                </a:ext>
              </a:extLst>
            </p:cNvPr>
            <p:cNvSpPr txBox="1"/>
            <p:nvPr/>
          </p:nvSpPr>
          <p:spPr>
            <a:xfrm rot="16798602">
              <a:off x="4072631" y="3354384"/>
              <a:ext cx="1278150" cy="430887"/>
            </a:xfrm>
            <a:prstGeom prst="rect">
              <a:avLst/>
            </a:prstGeom>
            <a:noFill/>
          </p:spPr>
          <p:txBody>
            <a:bodyPr wrap="square" rtlCol="0">
              <a:prstTxWarp prst="textArchUp">
                <a:avLst/>
              </a:prstTxWarp>
              <a:spAutoFit/>
            </a:bodyPr>
            <a:lstStyle/>
            <a:p>
              <a:pPr algn="ctr"/>
              <a:r>
                <a:rPr lang="en-US" sz="1200" b="1">
                  <a:latin typeface="Arial Narrow" panose="020B0604020202020204" pitchFamily="34" charset="0"/>
                  <a:cs typeface="Arial Narrow" panose="020B0604020202020204" pitchFamily="34" charset="0"/>
                </a:rPr>
                <a:t>SOVEREIGNTY &amp;</a:t>
              </a:r>
            </a:p>
            <a:p>
              <a:pPr algn="ctr"/>
              <a:r>
                <a:rPr lang="en-US" sz="1200" b="1">
                  <a:latin typeface="Arial Narrow" panose="020B0604020202020204" pitchFamily="34" charset="0"/>
                  <a:cs typeface="Arial Narrow" panose="020B0604020202020204" pitchFamily="34" charset="0"/>
                </a:rPr>
                <a:t>CONTROL</a:t>
              </a:r>
            </a:p>
          </p:txBody>
        </p:sp>
        <p:sp>
          <p:nvSpPr>
            <p:cNvPr id="19" name="TextBox 18">
              <a:extLst>
                <a:ext uri="{FF2B5EF4-FFF2-40B4-BE49-F238E27FC236}">
                  <a16:creationId xmlns:a16="http://schemas.microsoft.com/office/drawing/2014/main" id="{2C7545B1-A9DD-AC12-98CF-C9924FCED604}"/>
                </a:ext>
              </a:extLst>
            </p:cNvPr>
            <p:cNvSpPr txBox="1"/>
            <p:nvPr/>
          </p:nvSpPr>
          <p:spPr>
            <a:xfrm rot="19220999">
              <a:off x="4570265" y="2552766"/>
              <a:ext cx="1278150" cy="430887"/>
            </a:xfrm>
            <a:prstGeom prst="rect">
              <a:avLst/>
            </a:prstGeom>
            <a:noFill/>
          </p:spPr>
          <p:txBody>
            <a:bodyPr wrap="square" rtlCol="0">
              <a:prstTxWarp prst="textArchUp">
                <a:avLst/>
              </a:prstTxWarp>
              <a:spAutoFit/>
            </a:bodyPr>
            <a:lstStyle/>
            <a:p>
              <a:pPr algn="ctr"/>
              <a:r>
                <a:rPr lang="en-US" sz="1200" b="1">
                  <a:latin typeface="Arial Narrow" panose="020B0604020202020204" pitchFamily="34" charset="0"/>
                  <a:cs typeface="Arial Narrow" panose="020B0604020202020204" pitchFamily="34" charset="0"/>
                </a:rPr>
                <a:t>ECONOMIC</a:t>
              </a:r>
            </a:p>
            <a:p>
              <a:pPr algn="ctr"/>
              <a:r>
                <a:rPr lang="en-US" sz="1200" b="1">
                  <a:latin typeface="Arial Narrow" panose="020B0604020202020204" pitchFamily="34" charset="0"/>
                  <a:cs typeface="Arial Narrow" panose="020B0604020202020204" pitchFamily="34" charset="0"/>
                </a:rPr>
                <a:t>PROSPERITY</a:t>
              </a:r>
            </a:p>
          </p:txBody>
        </p:sp>
      </p:grpSp>
      <p:sp>
        <p:nvSpPr>
          <p:cNvPr id="32" name="TextBox 31">
            <a:extLst>
              <a:ext uri="{FF2B5EF4-FFF2-40B4-BE49-F238E27FC236}">
                <a16:creationId xmlns:a16="http://schemas.microsoft.com/office/drawing/2014/main" id="{8E3E9621-2E7B-B8BB-C879-37063FDD7EB6}"/>
              </a:ext>
            </a:extLst>
          </p:cNvPr>
          <p:cNvSpPr txBox="1"/>
          <p:nvPr/>
        </p:nvSpPr>
        <p:spPr>
          <a:xfrm>
            <a:off x="8230422" y="3114558"/>
            <a:ext cx="1936748" cy="1200329"/>
          </a:xfrm>
          <a:prstGeom prst="rect">
            <a:avLst/>
          </a:prstGeom>
          <a:noFill/>
        </p:spPr>
        <p:txBody>
          <a:bodyPr wrap="none" rtlCol="0">
            <a:spAutoFit/>
          </a:bodyPr>
          <a:lstStyle/>
          <a:p>
            <a:pPr algn="ctr"/>
            <a:r>
              <a:rPr lang="en-US" sz="2400" b="1" dirty="0">
                <a:latin typeface="Arial Narrow" panose="020B0604020202020204" pitchFamily="34" charset="0"/>
                <a:ea typeface="Arial" charset="0"/>
                <a:cs typeface="Arial Narrow" panose="020B0604020202020204" pitchFamily="34" charset="0"/>
              </a:rPr>
              <a:t>Cross-Cutting </a:t>
            </a:r>
          </a:p>
          <a:p>
            <a:pPr algn="ctr"/>
            <a:r>
              <a:rPr lang="en-US" sz="2400" b="1" dirty="0">
                <a:latin typeface="Arial Narrow" panose="020B0604020202020204" pitchFamily="34" charset="0"/>
                <a:ea typeface="Arial" charset="0"/>
                <a:cs typeface="Arial Narrow" panose="020B0604020202020204" pitchFamily="34" charset="0"/>
              </a:rPr>
              <a:t>Issues </a:t>
            </a:r>
            <a:r>
              <a:rPr lang="en-US" sz="2400" b="1" dirty="0">
                <a:latin typeface="Arial Narrow" panose="020B0604020202020204" pitchFamily="34" charset="0"/>
                <a:cs typeface="Arial Narrow" panose="020B0604020202020204" pitchFamily="34" charset="0"/>
              </a:rPr>
              <a:t>of </a:t>
            </a:r>
          </a:p>
          <a:p>
            <a:pPr algn="ctr"/>
            <a:r>
              <a:rPr lang="en-US" sz="2400" b="1" dirty="0">
                <a:latin typeface="Arial Narrow" panose="020B0604020202020204" pitchFamily="34" charset="0"/>
                <a:cs typeface="Arial Narrow" panose="020B0604020202020204" pitchFamily="34" charset="0"/>
              </a:rPr>
              <a:t>Data &amp; AI</a:t>
            </a:r>
          </a:p>
        </p:txBody>
      </p:sp>
      <p:sp>
        <p:nvSpPr>
          <p:cNvPr id="33" name="TextBox 32">
            <a:extLst>
              <a:ext uri="{FF2B5EF4-FFF2-40B4-BE49-F238E27FC236}">
                <a16:creationId xmlns:a16="http://schemas.microsoft.com/office/drawing/2014/main" id="{19FADBCE-6716-22DC-41D1-60A26C58AAA7}"/>
              </a:ext>
            </a:extLst>
          </p:cNvPr>
          <p:cNvSpPr txBox="1"/>
          <p:nvPr/>
        </p:nvSpPr>
        <p:spPr>
          <a:xfrm>
            <a:off x="-124583" y="331836"/>
            <a:ext cx="12192000" cy="766354"/>
          </a:xfrm>
          <a:prstGeom prst="rect">
            <a:avLst/>
          </a:prstGeom>
          <a:noFill/>
        </p:spPr>
        <p:txBody>
          <a:bodyPr wrap="square" rtlCol="0" anchor="ctr" anchorCtr="1">
            <a:noAutofit/>
          </a:bodyPr>
          <a:lstStyle/>
          <a:p>
            <a:pPr algn="ctr"/>
            <a:r>
              <a:rPr lang="en-US" b="1" dirty="0">
                <a:latin typeface="Arial" charset="0"/>
                <a:ea typeface="Arial" charset="0"/>
                <a:cs typeface="Arial" charset="0"/>
              </a:rPr>
              <a:t>Data and AI Governance for the Intangible Economy</a:t>
            </a:r>
            <a:endParaRPr lang="en-CA" b="1" dirty="0">
              <a:latin typeface="Arial" charset="0"/>
              <a:ea typeface="Arial" charset="0"/>
              <a:cs typeface="Arial" charset="0"/>
            </a:endParaRPr>
          </a:p>
        </p:txBody>
      </p:sp>
    </p:spTree>
    <p:extLst>
      <p:ext uri="{BB962C8B-B14F-4D97-AF65-F5344CB8AC3E}">
        <p14:creationId xmlns:p14="http://schemas.microsoft.com/office/powerpoint/2010/main" val="2722565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04EE9E-0EF4-1BA2-D553-CE8A0560E5E8}"/>
              </a:ext>
            </a:extLst>
          </p:cNvPr>
          <p:cNvSpPr>
            <a:spLocks noGrp="1"/>
          </p:cNvSpPr>
          <p:nvPr>
            <p:ph idx="1"/>
          </p:nvPr>
        </p:nvSpPr>
        <p:spPr>
          <a:xfrm>
            <a:off x="174238" y="1059499"/>
            <a:ext cx="5788758" cy="461665"/>
          </a:xfrm>
        </p:spPr>
        <p:txBody>
          <a:bodyPr>
            <a:noAutofit/>
          </a:bodyPr>
          <a:lstStyle/>
          <a:p>
            <a:pPr marL="0" indent="0" algn="ctr">
              <a:buNone/>
            </a:pPr>
            <a:r>
              <a:rPr lang="en-US" sz="2000" b="1" dirty="0">
                <a:solidFill>
                  <a:srgbClr val="E90135"/>
                </a:solidFill>
                <a:cs typeface="Times New Roman" panose="02020603050405020304" pitchFamily="18" charset="0"/>
              </a:rPr>
              <a:t>Warning signs have long been there…</a:t>
            </a:r>
          </a:p>
        </p:txBody>
      </p:sp>
      <p:sp>
        <p:nvSpPr>
          <p:cNvPr id="9" name="TextBox 8">
            <a:extLst>
              <a:ext uri="{FF2B5EF4-FFF2-40B4-BE49-F238E27FC236}">
                <a16:creationId xmlns:a16="http://schemas.microsoft.com/office/drawing/2014/main" id="{7BB3F657-DC0A-64A3-42E9-AAB6B88C3627}"/>
              </a:ext>
            </a:extLst>
          </p:cNvPr>
          <p:cNvSpPr txBox="1"/>
          <p:nvPr/>
        </p:nvSpPr>
        <p:spPr>
          <a:xfrm>
            <a:off x="397839" y="1535389"/>
            <a:ext cx="5168074" cy="4585871"/>
          </a:xfrm>
          <a:prstGeom prst="rect">
            <a:avLst/>
          </a:prstGeom>
          <a:noFill/>
        </p:spPr>
        <p:txBody>
          <a:bodyPr wrap="square" rtlCol="0">
            <a:spAutoFit/>
          </a:bodyPr>
          <a:lstStyle/>
          <a:p>
            <a:pPr algn="just"/>
            <a:r>
              <a:rPr lang="en-US" sz="1400" dirty="0">
                <a:cs typeface="Times New Roman" panose="02020603050405020304" pitchFamily="18" charset="0"/>
              </a:rPr>
              <a:t>“When the founding fathers established our constitutional system of government, they based it on their fundamental belief in the sanctity of the individual.... </a:t>
            </a:r>
            <a:r>
              <a:rPr lang="en-US" sz="1400" b="1" dirty="0">
                <a:cs typeface="Times New Roman" panose="02020603050405020304" pitchFamily="18" charset="0"/>
              </a:rPr>
              <a:t>They understood that self-determination is the source of individuality, and individuality is the mainstay of freedom... </a:t>
            </a:r>
            <a:r>
              <a:rPr lang="en-US" sz="1400" dirty="0">
                <a:cs typeface="Times New Roman" panose="02020603050405020304" pitchFamily="18" charset="0"/>
              </a:rPr>
              <a:t>Recently, however, technology has begun to develop new methods of behavior control capable of altering not just an individual's actions but his very personality and manner of thinking... Concepts of freedom, privacy and self-determination inherently conflict with programs designed to control not just physical freedom, but the source of free thought as well... The question becomes even more acute when these programs are conducted, as they are today, in the absence of strict controls. </a:t>
            </a:r>
            <a:r>
              <a:rPr lang="en-US" sz="1400" b="1" dirty="0">
                <a:cs typeface="Times New Roman" panose="02020603050405020304" pitchFamily="18" charset="0"/>
              </a:rPr>
              <a:t>As disturbing as behavior modification may be on a theoretical level, the unchecked growth of the practical technology of behavior control is cause for even greater concern</a:t>
            </a:r>
            <a:r>
              <a:rPr lang="en-US" sz="1400" dirty="0">
                <a:cs typeface="Times New Roman" panose="02020603050405020304" pitchFamily="18" charset="0"/>
              </a:rPr>
              <a:t>.”</a:t>
            </a:r>
            <a:endParaRPr lang="en-US" sz="1400" b="1" dirty="0"/>
          </a:p>
          <a:p>
            <a:pPr algn="just"/>
            <a:endParaRPr lang="en-US" sz="1400" b="1" dirty="0">
              <a:cs typeface="Times New Roman" panose="02020603050405020304" pitchFamily="18" charset="0"/>
            </a:endParaRPr>
          </a:p>
          <a:p>
            <a:pPr algn="just"/>
            <a:r>
              <a:rPr lang="en-US" sz="1400" i="1" dirty="0">
                <a:cs typeface="Times New Roman" panose="02020603050405020304" pitchFamily="18" charset="0"/>
              </a:rPr>
              <a:t>Subcommittee on Constitutional Rights of the Committee on the Judiciary, United States Senate Ninety-Third Congress, Second Session, November </a:t>
            </a:r>
            <a:r>
              <a:rPr lang="en-US" sz="1400" b="1" i="1" dirty="0">
                <a:cs typeface="Times New Roman" panose="02020603050405020304" pitchFamily="18" charset="0"/>
              </a:rPr>
              <a:t>1974</a:t>
            </a:r>
          </a:p>
          <a:p>
            <a:pPr algn="just"/>
            <a:endParaRPr lang="en-US" sz="1400" dirty="0">
              <a:cs typeface="Times New Roman" panose="02020603050405020304" pitchFamily="18" charset="0"/>
            </a:endParaRPr>
          </a:p>
          <a:p>
            <a:r>
              <a:rPr lang="en-US" sz="1200" dirty="0">
                <a:solidFill>
                  <a:schemeClr val="bg1">
                    <a:lumMod val="65000"/>
                  </a:schemeClr>
                </a:solidFill>
              </a:rPr>
              <a:t>Source: https://files.eric.ed.gov/fulltext/ED103726.pdf</a:t>
            </a:r>
            <a:endParaRPr lang="en-US" sz="1400" dirty="0">
              <a:solidFill>
                <a:schemeClr val="bg1">
                  <a:lumMod val="65000"/>
                </a:schemeClr>
              </a:solidFill>
            </a:endParaRPr>
          </a:p>
        </p:txBody>
      </p:sp>
      <p:pic>
        <p:nvPicPr>
          <p:cNvPr id="2" name="Picture 2" descr="Starburst graphic hi-res stock photography and images - Alamy">
            <a:extLst>
              <a:ext uri="{FF2B5EF4-FFF2-40B4-BE49-F238E27FC236}">
                <a16:creationId xmlns:a16="http://schemas.microsoft.com/office/drawing/2014/main" id="{2E0E4ECD-3310-004E-58A8-6C06958FD5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93" b="6859"/>
          <a:stretch/>
        </p:blipFill>
        <p:spPr bwMode="auto">
          <a:xfrm rot="21309207">
            <a:off x="7672891" y="1798942"/>
            <a:ext cx="2590555" cy="27007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C167D83-7B26-9B1A-6379-1778B0B00C0B}"/>
              </a:ext>
            </a:extLst>
          </p:cNvPr>
          <p:cNvSpPr txBox="1"/>
          <p:nvPr/>
        </p:nvSpPr>
        <p:spPr>
          <a:xfrm>
            <a:off x="6126689" y="2881383"/>
            <a:ext cx="2561918" cy="338554"/>
          </a:xfrm>
          <a:prstGeom prst="rect">
            <a:avLst/>
          </a:prstGeom>
          <a:noFill/>
        </p:spPr>
        <p:txBody>
          <a:bodyPr wrap="square">
            <a:spAutoFit/>
          </a:bodyPr>
          <a:lstStyle/>
          <a:p>
            <a:r>
              <a:rPr lang="en-US" sz="1600" b="1" dirty="0">
                <a:solidFill>
                  <a:schemeClr val="tx1">
                    <a:lumMod val="65000"/>
                    <a:lumOff val="35000"/>
                  </a:schemeClr>
                </a:solidFill>
                <a:cs typeface="Arial" panose="020B0604020202020204" pitchFamily="34" charset="0"/>
              </a:rPr>
              <a:t>Identity Theft/Fraud </a:t>
            </a:r>
          </a:p>
        </p:txBody>
      </p:sp>
      <p:sp>
        <p:nvSpPr>
          <p:cNvPr id="5" name="TextBox 4">
            <a:extLst>
              <a:ext uri="{FF2B5EF4-FFF2-40B4-BE49-F238E27FC236}">
                <a16:creationId xmlns:a16="http://schemas.microsoft.com/office/drawing/2014/main" id="{9AA39236-D601-2D76-93DE-466288639040}"/>
              </a:ext>
            </a:extLst>
          </p:cNvPr>
          <p:cNvSpPr txBox="1"/>
          <p:nvPr/>
        </p:nvSpPr>
        <p:spPr>
          <a:xfrm>
            <a:off x="6225858" y="2146855"/>
            <a:ext cx="3066283" cy="338554"/>
          </a:xfrm>
          <a:prstGeom prst="rect">
            <a:avLst/>
          </a:prstGeom>
          <a:noFill/>
        </p:spPr>
        <p:txBody>
          <a:bodyPr wrap="square">
            <a:spAutoFit/>
          </a:bodyPr>
          <a:lstStyle/>
          <a:p>
            <a:r>
              <a:rPr lang="en-US" sz="1600" b="1" dirty="0">
                <a:solidFill>
                  <a:schemeClr val="tx1">
                    <a:lumMod val="65000"/>
                    <a:lumOff val="35000"/>
                  </a:schemeClr>
                </a:solidFill>
                <a:cs typeface="Arial" panose="020B0604020202020204" pitchFamily="34" charset="0"/>
              </a:rPr>
              <a:t>Falsehood/Propaganda</a:t>
            </a:r>
          </a:p>
        </p:txBody>
      </p:sp>
      <p:sp>
        <p:nvSpPr>
          <p:cNvPr id="6" name="TextBox 5">
            <a:extLst>
              <a:ext uri="{FF2B5EF4-FFF2-40B4-BE49-F238E27FC236}">
                <a16:creationId xmlns:a16="http://schemas.microsoft.com/office/drawing/2014/main" id="{5067ACDB-846B-82D8-38AB-66A62FD92EF1}"/>
              </a:ext>
            </a:extLst>
          </p:cNvPr>
          <p:cNvSpPr txBox="1"/>
          <p:nvPr/>
        </p:nvSpPr>
        <p:spPr>
          <a:xfrm>
            <a:off x="6245679" y="4379066"/>
            <a:ext cx="4043364" cy="338554"/>
          </a:xfrm>
          <a:prstGeom prst="rect">
            <a:avLst/>
          </a:prstGeom>
          <a:noFill/>
        </p:spPr>
        <p:txBody>
          <a:bodyPr wrap="square">
            <a:spAutoFit/>
          </a:bodyPr>
          <a:lstStyle/>
          <a:p>
            <a:r>
              <a:rPr lang="en-US" sz="1600" b="1" dirty="0">
                <a:solidFill>
                  <a:schemeClr val="tx1">
                    <a:lumMod val="65000"/>
                    <a:lumOff val="35000"/>
                  </a:schemeClr>
                </a:solidFill>
                <a:cs typeface="Arial" panose="020B0604020202020204" pitchFamily="34" charset="0"/>
              </a:rPr>
              <a:t>Loss of Privacy/Private Sphere</a:t>
            </a:r>
          </a:p>
        </p:txBody>
      </p:sp>
      <p:sp>
        <p:nvSpPr>
          <p:cNvPr id="7" name="TextBox 6">
            <a:extLst>
              <a:ext uri="{FF2B5EF4-FFF2-40B4-BE49-F238E27FC236}">
                <a16:creationId xmlns:a16="http://schemas.microsoft.com/office/drawing/2014/main" id="{E20C5CF7-630D-AA31-56F9-B14962EDD01B}"/>
              </a:ext>
            </a:extLst>
          </p:cNvPr>
          <p:cNvSpPr txBox="1"/>
          <p:nvPr/>
        </p:nvSpPr>
        <p:spPr>
          <a:xfrm>
            <a:off x="5962996" y="3690122"/>
            <a:ext cx="2889304" cy="338554"/>
          </a:xfrm>
          <a:prstGeom prst="rect">
            <a:avLst/>
          </a:prstGeom>
          <a:noFill/>
        </p:spPr>
        <p:txBody>
          <a:bodyPr wrap="square">
            <a:spAutoFit/>
          </a:bodyPr>
          <a:lstStyle/>
          <a:p>
            <a:r>
              <a:rPr lang="en-US" sz="1600" b="1" dirty="0">
                <a:solidFill>
                  <a:schemeClr val="tx1">
                    <a:lumMod val="65000"/>
                    <a:lumOff val="35000"/>
                  </a:schemeClr>
                </a:solidFill>
                <a:cs typeface="Arial" panose="020B0604020202020204" pitchFamily="34" charset="0"/>
              </a:rPr>
              <a:t>Cybersecurity Risks</a:t>
            </a:r>
          </a:p>
        </p:txBody>
      </p:sp>
      <p:sp>
        <p:nvSpPr>
          <p:cNvPr id="8" name="TextBox 7">
            <a:extLst>
              <a:ext uri="{FF2B5EF4-FFF2-40B4-BE49-F238E27FC236}">
                <a16:creationId xmlns:a16="http://schemas.microsoft.com/office/drawing/2014/main" id="{5746F17A-B92A-33FA-B36F-A7D2AF3EB4F7}"/>
              </a:ext>
            </a:extLst>
          </p:cNvPr>
          <p:cNvSpPr txBox="1"/>
          <p:nvPr/>
        </p:nvSpPr>
        <p:spPr>
          <a:xfrm>
            <a:off x="6890675" y="1517126"/>
            <a:ext cx="1815946" cy="338554"/>
          </a:xfrm>
          <a:prstGeom prst="rect">
            <a:avLst/>
          </a:prstGeom>
          <a:noFill/>
        </p:spPr>
        <p:txBody>
          <a:bodyPr wrap="none" rtlCol="0">
            <a:spAutoFit/>
          </a:bodyPr>
          <a:lstStyle/>
          <a:p>
            <a:r>
              <a:rPr lang="en-US" sz="1600" b="1" dirty="0">
                <a:solidFill>
                  <a:schemeClr val="tx1">
                    <a:lumMod val="65000"/>
                    <a:lumOff val="35000"/>
                  </a:schemeClr>
                </a:solidFill>
                <a:cs typeface="Arial" panose="020B0604020202020204" pitchFamily="34" charset="0"/>
              </a:rPr>
              <a:t>Democracy Erosion</a:t>
            </a:r>
          </a:p>
        </p:txBody>
      </p:sp>
      <p:sp>
        <p:nvSpPr>
          <p:cNvPr id="10" name="TextBox 9">
            <a:extLst>
              <a:ext uri="{FF2B5EF4-FFF2-40B4-BE49-F238E27FC236}">
                <a16:creationId xmlns:a16="http://schemas.microsoft.com/office/drawing/2014/main" id="{2BCEDBC7-79D6-91CE-93F1-0EE76FF525F1}"/>
              </a:ext>
            </a:extLst>
          </p:cNvPr>
          <p:cNvSpPr txBox="1"/>
          <p:nvPr/>
        </p:nvSpPr>
        <p:spPr>
          <a:xfrm>
            <a:off x="9943661" y="2085943"/>
            <a:ext cx="2838734" cy="338554"/>
          </a:xfrm>
          <a:prstGeom prst="rect">
            <a:avLst/>
          </a:prstGeom>
          <a:noFill/>
        </p:spPr>
        <p:txBody>
          <a:bodyPr wrap="square" rtlCol="0">
            <a:spAutoFit/>
          </a:bodyPr>
          <a:lstStyle/>
          <a:p>
            <a:r>
              <a:rPr lang="en-US" sz="1600" b="1" dirty="0">
                <a:solidFill>
                  <a:schemeClr val="tx1">
                    <a:lumMod val="65000"/>
                    <a:lumOff val="35000"/>
                  </a:schemeClr>
                </a:solidFill>
                <a:cs typeface="Arial" panose="020B0604020202020204" pitchFamily="34" charset="0"/>
              </a:rPr>
              <a:t>Child Mental Illness</a:t>
            </a:r>
          </a:p>
        </p:txBody>
      </p:sp>
      <p:sp>
        <p:nvSpPr>
          <p:cNvPr id="11" name="TextBox 10">
            <a:extLst>
              <a:ext uri="{FF2B5EF4-FFF2-40B4-BE49-F238E27FC236}">
                <a16:creationId xmlns:a16="http://schemas.microsoft.com/office/drawing/2014/main" id="{82596EEC-7C5F-B444-95DA-5941C2696F05}"/>
              </a:ext>
            </a:extLst>
          </p:cNvPr>
          <p:cNvSpPr txBox="1"/>
          <p:nvPr/>
        </p:nvSpPr>
        <p:spPr>
          <a:xfrm>
            <a:off x="10163589" y="2930631"/>
            <a:ext cx="2561919" cy="338554"/>
          </a:xfrm>
          <a:prstGeom prst="rect">
            <a:avLst/>
          </a:prstGeom>
          <a:noFill/>
        </p:spPr>
        <p:txBody>
          <a:bodyPr wrap="square">
            <a:spAutoFit/>
          </a:bodyPr>
          <a:lstStyle/>
          <a:p>
            <a:r>
              <a:rPr lang="en-US" sz="1600" b="1" dirty="0">
                <a:solidFill>
                  <a:schemeClr val="tx1">
                    <a:lumMod val="65000"/>
                    <a:lumOff val="35000"/>
                  </a:schemeClr>
                </a:solidFill>
                <a:cs typeface="Arial" panose="020B0604020202020204" pitchFamily="34" charset="0"/>
              </a:rPr>
              <a:t>Social Polarization</a:t>
            </a:r>
          </a:p>
        </p:txBody>
      </p:sp>
      <p:sp>
        <p:nvSpPr>
          <p:cNvPr id="13" name="TextBox 12">
            <a:extLst>
              <a:ext uri="{FF2B5EF4-FFF2-40B4-BE49-F238E27FC236}">
                <a16:creationId xmlns:a16="http://schemas.microsoft.com/office/drawing/2014/main" id="{54ACAD65-062C-851A-AFBC-02B1BC07B818}"/>
              </a:ext>
            </a:extLst>
          </p:cNvPr>
          <p:cNvSpPr txBox="1"/>
          <p:nvPr/>
        </p:nvSpPr>
        <p:spPr>
          <a:xfrm>
            <a:off x="10422047" y="3678050"/>
            <a:ext cx="2959147" cy="584775"/>
          </a:xfrm>
          <a:prstGeom prst="rect">
            <a:avLst/>
          </a:prstGeom>
          <a:noFill/>
        </p:spPr>
        <p:txBody>
          <a:bodyPr wrap="square">
            <a:spAutoFit/>
          </a:bodyPr>
          <a:lstStyle/>
          <a:p>
            <a:r>
              <a:rPr lang="en-US" sz="1600" b="1" dirty="0">
                <a:solidFill>
                  <a:schemeClr val="tx1">
                    <a:lumMod val="65000"/>
                    <a:lumOff val="35000"/>
                  </a:schemeClr>
                </a:solidFill>
                <a:cs typeface="Arial" panose="020B0604020202020204" pitchFamily="34" charset="0"/>
              </a:rPr>
              <a:t>Market </a:t>
            </a:r>
          </a:p>
          <a:p>
            <a:r>
              <a:rPr lang="en-US" sz="1600" b="1" dirty="0">
                <a:solidFill>
                  <a:schemeClr val="tx1">
                    <a:lumMod val="65000"/>
                    <a:lumOff val="35000"/>
                  </a:schemeClr>
                </a:solidFill>
                <a:cs typeface="Arial" panose="020B0604020202020204" pitchFamily="34" charset="0"/>
              </a:rPr>
              <a:t>Monopolization</a:t>
            </a:r>
          </a:p>
        </p:txBody>
      </p:sp>
      <p:sp>
        <p:nvSpPr>
          <p:cNvPr id="14" name="TextBox 13">
            <a:extLst>
              <a:ext uri="{FF2B5EF4-FFF2-40B4-BE49-F238E27FC236}">
                <a16:creationId xmlns:a16="http://schemas.microsoft.com/office/drawing/2014/main" id="{03F86697-12C8-E324-3B5E-0D1CF4D471E6}"/>
              </a:ext>
            </a:extLst>
          </p:cNvPr>
          <p:cNvSpPr txBox="1"/>
          <p:nvPr/>
        </p:nvSpPr>
        <p:spPr>
          <a:xfrm>
            <a:off x="8853432" y="1517126"/>
            <a:ext cx="2724218" cy="338554"/>
          </a:xfrm>
          <a:prstGeom prst="rect">
            <a:avLst/>
          </a:prstGeom>
          <a:noFill/>
        </p:spPr>
        <p:txBody>
          <a:bodyPr wrap="square">
            <a:spAutoFit/>
          </a:bodyPr>
          <a:lstStyle/>
          <a:p>
            <a:pPr algn="ctr"/>
            <a:r>
              <a:rPr lang="en-US" sz="1600" b="1" dirty="0">
                <a:solidFill>
                  <a:schemeClr val="tx1">
                    <a:lumMod val="65000"/>
                    <a:lumOff val="35000"/>
                  </a:schemeClr>
                </a:solidFill>
                <a:cs typeface="Arial" panose="020B0604020202020204" pitchFamily="34" charset="0"/>
              </a:rPr>
              <a:t>Increased Inequality</a:t>
            </a:r>
          </a:p>
        </p:txBody>
      </p:sp>
      <p:sp>
        <p:nvSpPr>
          <p:cNvPr id="15" name="TextBox 14">
            <a:extLst>
              <a:ext uri="{FF2B5EF4-FFF2-40B4-BE49-F238E27FC236}">
                <a16:creationId xmlns:a16="http://schemas.microsoft.com/office/drawing/2014/main" id="{5881D7E0-CD8F-32BB-EC86-352D9755044C}"/>
              </a:ext>
            </a:extLst>
          </p:cNvPr>
          <p:cNvSpPr txBox="1"/>
          <p:nvPr/>
        </p:nvSpPr>
        <p:spPr>
          <a:xfrm>
            <a:off x="9369228" y="4393122"/>
            <a:ext cx="3352868" cy="338554"/>
          </a:xfrm>
          <a:prstGeom prst="rect">
            <a:avLst/>
          </a:prstGeom>
          <a:noFill/>
        </p:spPr>
        <p:txBody>
          <a:bodyPr wrap="square">
            <a:spAutoFit/>
          </a:bodyPr>
          <a:lstStyle/>
          <a:p>
            <a:r>
              <a:rPr lang="en-US" sz="1600" b="1" dirty="0">
                <a:solidFill>
                  <a:schemeClr val="tx1">
                    <a:lumMod val="65000"/>
                    <a:lumOff val="35000"/>
                  </a:schemeClr>
                </a:solidFill>
                <a:cs typeface="Arial" panose="020B0604020202020204" pitchFamily="34" charset="0"/>
              </a:rPr>
              <a:t>Human Commodification</a:t>
            </a:r>
          </a:p>
        </p:txBody>
      </p:sp>
      <p:sp>
        <p:nvSpPr>
          <p:cNvPr id="16" name="TextBox 15">
            <a:extLst>
              <a:ext uri="{FF2B5EF4-FFF2-40B4-BE49-F238E27FC236}">
                <a16:creationId xmlns:a16="http://schemas.microsoft.com/office/drawing/2014/main" id="{2B3E8258-618E-3FF8-437C-2BCA2B261DFC}"/>
              </a:ext>
            </a:extLst>
          </p:cNvPr>
          <p:cNvSpPr txBox="1"/>
          <p:nvPr/>
        </p:nvSpPr>
        <p:spPr>
          <a:xfrm>
            <a:off x="6096000" y="5371886"/>
            <a:ext cx="6001443" cy="1477328"/>
          </a:xfrm>
          <a:prstGeom prst="rect">
            <a:avLst/>
          </a:prstGeom>
          <a:noFill/>
          <a:ln>
            <a:noFill/>
          </a:ln>
        </p:spPr>
        <p:txBody>
          <a:bodyPr wrap="square">
            <a:spAutoFit/>
          </a:bodyPr>
          <a:lstStyle/>
          <a:p>
            <a:pPr algn="just"/>
            <a:r>
              <a:rPr lang="en-CA" b="0" i="0" u="none" strike="noStrike" dirty="0">
                <a:solidFill>
                  <a:srgbClr val="E90135"/>
                </a:solidFill>
                <a:effectLst/>
                <a:cs typeface="Times New Roman" panose="02020603050405020304" pitchFamily="18" charset="0"/>
              </a:rPr>
              <a:t>“Data is not the new oil – it’s the new plutonium. Amazingly powerful, dangerous when it spreads, difficult to clean up and with serious consequences when improperly used.”</a:t>
            </a:r>
          </a:p>
          <a:p>
            <a:r>
              <a:rPr lang="en-CA" b="1" i="1" dirty="0">
                <a:solidFill>
                  <a:schemeClr val="bg1">
                    <a:lumMod val="50000"/>
                  </a:schemeClr>
                </a:solidFill>
                <a:cs typeface="Times New Roman" panose="02020603050405020304" pitchFamily="18" charset="0"/>
              </a:rPr>
              <a:t>Jim Balsillie, International Grand Committee on Big Data, Privacy and Democracy. May 28, 2019</a:t>
            </a:r>
            <a:endParaRPr lang="en-US" b="1" i="1" dirty="0">
              <a:solidFill>
                <a:schemeClr val="bg1">
                  <a:lumMod val="50000"/>
                </a:schemeClr>
              </a:solidFill>
              <a:cs typeface="Times New Roman" panose="02020603050405020304" pitchFamily="18" charset="0"/>
            </a:endParaRPr>
          </a:p>
        </p:txBody>
      </p:sp>
      <p:sp>
        <p:nvSpPr>
          <p:cNvPr id="18" name="TextBox 17">
            <a:extLst>
              <a:ext uri="{FF2B5EF4-FFF2-40B4-BE49-F238E27FC236}">
                <a16:creationId xmlns:a16="http://schemas.microsoft.com/office/drawing/2014/main" id="{40BE87F1-E9F1-EFBF-D598-553094561D13}"/>
              </a:ext>
            </a:extLst>
          </p:cNvPr>
          <p:cNvSpPr txBox="1"/>
          <p:nvPr/>
        </p:nvSpPr>
        <p:spPr>
          <a:xfrm>
            <a:off x="6943171" y="1029022"/>
            <a:ext cx="6691744" cy="400110"/>
          </a:xfrm>
          <a:prstGeom prst="rect">
            <a:avLst/>
          </a:prstGeom>
          <a:noFill/>
        </p:spPr>
        <p:txBody>
          <a:bodyPr wrap="square">
            <a:spAutoFit/>
          </a:bodyPr>
          <a:lstStyle/>
          <a:p>
            <a:r>
              <a:rPr lang="en-US" sz="2000" b="1" dirty="0">
                <a:solidFill>
                  <a:srgbClr val="E90135"/>
                </a:solidFill>
                <a:cs typeface="Times New Roman" panose="02020603050405020304" pitchFamily="18" charset="0"/>
              </a:rPr>
              <a:t>...now we have the harmful effects</a:t>
            </a:r>
            <a:endParaRPr lang="en-US" sz="2000" dirty="0">
              <a:solidFill>
                <a:srgbClr val="E90135"/>
              </a:solidFill>
            </a:endParaRPr>
          </a:p>
        </p:txBody>
      </p:sp>
      <p:sp>
        <p:nvSpPr>
          <p:cNvPr id="20" name="TextBox 19">
            <a:extLst>
              <a:ext uri="{FF2B5EF4-FFF2-40B4-BE49-F238E27FC236}">
                <a16:creationId xmlns:a16="http://schemas.microsoft.com/office/drawing/2014/main" id="{0D322BB4-A025-1622-58E8-2045694596DB}"/>
              </a:ext>
            </a:extLst>
          </p:cNvPr>
          <p:cNvSpPr txBox="1"/>
          <p:nvPr/>
        </p:nvSpPr>
        <p:spPr>
          <a:xfrm>
            <a:off x="368670" y="251309"/>
            <a:ext cx="11516038" cy="492443"/>
          </a:xfrm>
          <a:prstGeom prst="rect">
            <a:avLst/>
          </a:prstGeom>
          <a:noFill/>
        </p:spPr>
        <p:txBody>
          <a:bodyPr wrap="none" rtlCol="0">
            <a:spAutoFit/>
          </a:bodyPr>
          <a:lstStyle/>
          <a:p>
            <a:r>
              <a:rPr lang="en-US" sz="2600" b="1" dirty="0">
                <a:latin typeface="Arial" panose="020B0604020202020204" pitchFamily="34" charset="0"/>
                <a:cs typeface="Arial" panose="020B0604020202020204" pitchFamily="34" charset="0"/>
              </a:rPr>
              <a:t>The Ceaseless Impact of Data, Digital Technology and AI on Knowledge</a:t>
            </a:r>
          </a:p>
        </p:txBody>
      </p:sp>
    </p:spTree>
    <p:extLst>
      <p:ext uri="{BB962C8B-B14F-4D97-AF65-F5344CB8AC3E}">
        <p14:creationId xmlns:p14="http://schemas.microsoft.com/office/powerpoint/2010/main" val="642857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F33EB-33C5-08D2-B412-9F4A68BFABD5}"/>
              </a:ext>
            </a:extLst>
          </p:cNvPr>
          <p:cNvSpPr>
            <a:spLocks noGrp="1"/>
          </p:cNvSpPr>
          <p:nvPr>
            <p:ph type="title" idx="4294967295"/>
          </p:nvPr>
        </p:nvSpPr>
        <p:spPr>
          <a:xfrm>
            <a:off x="1334429" y="157929"/>
            <a:ext cx="9523141" cy="1325563"/>
          </a:xfrm>
        </p:spPr>
        <p:txBody>
          <a:bodyPr>
            <a:noAutofit/>
          </a:bodyPr>
          <a:lstStyle/>
          <a:p>
            <a:pPr algn="ctr"/>
            <a:r>
              <a:rPr lang="en-US" sz="2800" b="1" dirty="0">
                <a:latin typeface="+mn-lt"/>
                <a:ea typeface="Calibri" panose="020F0502020204030204" pitchFamily="34" charset="0"/>
                <a:cs typeface="Times New Roman" panose="02020603050405020304" pitchFamily="18" charset="0"/>
              </a:rPr>
              <a:t>K</a:t>
            </a:r>
            <a:r>
              <a:rPr lang="en-US" sz="2800" b="1" dirty="0">
                <a:effectLst/>
                <a:latin typeface="+mn-lt"/>
                <a:ea typeface="Calibri" panose="020F0502020204030204" pitchFamily="34" charset="0"/>
                <a:cs typeface="Times New Roman" panose="02020603050405020304" pitchFamily="18" charset="0"/>
              </a:rPr>
              <a:t>nowledge rights </a:t>
            </a:r>
            <a:r>
              <a:rPr lang="en-US" sz="2800" b="1" dirty="0">
                <a:latin typeface="+mn-lt"/>
                <a:ea typeface="Calibri" panose="020F0502020204030204" pitchFamily="34" charset="0"/>
                <a:cs typeface="Times New Roman" panose="02020603050405020304" pitchFamily="18" charset="0"/>
              </a:rPr>
              <a:t>for a Digital Information Era</a:t>
            </a:r>
            <a:endParaRPr lang="en-US" sz="2800" b="1" dirty="0">
              <a:latin typeface="+mn-lt"/>
              <a:cs typeface="Arial" panose="020B0604020202020204" pitchFamily="34" charset="0"/>
            </a:endParaRPr>
          </a:p>
        </p:txBody>
      </p:sp>
      <p:sp>
        <p:nvSpPr>
          <p:cNvPr id="11" name="TextBox 10">
            <a:extLst>
              <a:ext uri="{FF2B5EF4-FFF2-40B4-BE49-F238E27FC236}">
                <a16:creationId xmlns:a16="http://schemas.microsoft.com/office/drawing/2014/main" id="{D9B0D274-E50D-E0C3-97B2-A11AFFD2EAB4}"/>
              </a:ext>
            </a:extLst>
          </p:cNvPr>
          <p:cNvSpPr txBox="1"/>
          <p:nvPr/>
        </p:nvSpPr>
        <p:spPr>
          <a:xfrm>
            <a:off x="473725" y="1668733"/>
            <a:ext cx="11424492" cy="3747436"/>
          </a:xfrm>
          <a:prstGeom prst="rect">
            <a:avLst/>
          </a:prstGeom>
          <a:noFill/>
        </p:spPr>
        <p:txBody>
          <a:bodyPr wrap="square">
            <a:spAutoFit/>
          </a:bodyPr>
          <a:lstStyle/>
          <a:p>
            <a:pPr>
              <a:lnSpc>
                <a:spcPct val="150000"/>
              </a:lnSpc>
            </a:pPr>
            <a:r>
              <a:rPr lang="en-US" b="1" dirty="0">
                <a:ea typeface="Calibri" panose="020F0502020204030204" pitchFamily="34" charset="0"/>
                <a:cs typeface="Times New Roman" panose="02020603050405020304" pitchFamily="18" charset="0"/>
              </a:rPr>
              <a:t>THE RIGHT TO:</a:t>
            </a:r>
          </a:p>
          <a:p>
            <a:pPr marL="342900" indent="-342900">
              <a:lnSpc>
                <a:spcPct val="150000"/>
              </a:lnSpc>
              <a:buFont typeface="+mj-lt"/>
              <a:buAutoNum type="arabicPeriod"/>
            </a:pPr>
            <a:r>
              <a:rPr lang="en-US" b="1" dirty="0">
                <a:effectLst/>
                <a:ea typeface="Calibri" panose="020F0502020204030204" pitchFamily="34" charset="0"/>
                <a:cs typeface="Times New Roman" panose="02020603050405020304" pitchFamily="18" charset="0"/>
              </a:rPr>
              <a:t>REALITY</a:t>
            </a:r>
            <a:r>
              <a:rPr lang="en-US" dirty="0">
                <a:effectLst/>
                <a:ea typeface="Calibri" panose="020F0502020204030204" pitchFamily="34" charset="0"/>
                <a:cs typeface="Times New Roman" panose="02020603050405020304" pitchFamily="18" charset="0"/>
              </a:rPr>
              <a:t> (freedom from systemic corruption of knowledge and </a:t>
            </a:r>
            <a:r>
              <a:rPr lang="en-US" dirty="0">
                <a:ea typeface="Calibri" panose="020F0502020204030204" pitchFamily="34" charset="0"/>
                <a:cs typeface="Times New Roman" panose="02020603050405020304" pitchFamily="18" charset="0"/>
              </a:rPr>
              <a:t>perception</a:t>
            </a:r>
            <a:r>
              <a:rPr lang="en-US" dirty="0">
                <a:effectLst/>
                <a:ea typeface="Calibri" panose="020F0502020204030204" pitchFamily="34" charset="0"/>
                <a:cs typeface="Times New Roman" panose="02020603050405020304" pitchFamily="18" charset="0"/>
              </a:rPr>
              <a:t>)</a:t>
            </a:r>
          </a:p>
          <a:p>
            <a:pPr marL="342900" indent="-342900">
              <a:lnSpc>
                <a:spcPct val="150000"/>
              </a:lnSpc>
              <a:buFont typeface="+mj-lt"/>
              <a:buAutoNum type="arabicPeriod"/>
            </a:pPr>
            <a:r>
              <a:rPr lang="en-US" b="1" dirty="0">
                <a:effectLst/>
                <a:ea typeface="Calibri" panose="020F0502020204030204" pitchFamily="34" charset="0"/>
                <a:cs typeface="Times New Roman" panose="02020603050405020304" pitchFamily="18" charset="0"/>
              </a:rPr>
              <a:t>KNOWLEDGE</a:t>
            </a:r>
            <a:r>
              <a:rPr lang="en-US" dirty="0">
                <a:effectLst/>
                <a:ea typeface="Calibri" panose="020F0502020204030204" pitchFamily="34" charset="0"/>
                <a:cs typeface="Times New Roman" panose="02020603050405020304" pitchFamily="18" charset="0"/>
              </a:rPr>
              <a:t> (freedom from illegitimate concentration or control of knowledge)</a:t>
            </a:r>
          </a:p>
          <a:p>
            <a:pPr marL="342900" indent="-342900">
              <a:lnSpc>
                <a:spcPct val="150000"/>
              </a:lnSpc>
              <a:buFont typeface="+mj-lt"/>
              <a:buAutoNum type="arabicPeriod"/>
            </a:pPr>
            <a:r>
              <a:rPr lang="en-US" b="1" dirty="0">
                <a:effectLst/>
                <a:ea typeface="Calibri" panose="020F0502020204030204" pitchFamily="34" charset="0"/>
                <a:cs typeface="Times New Roman" panose="02020603050405020304" pitchFamily="18" charset="0"/>
              </a:rPr>
              <a:t>AGENCY</a:t>
            </a:r>
            <a:r>
              <a:rPr lang="en-US" dirty="0">
                <a:effectLst/>
                <a:ea typeface="Calibri" panose="020F0502020204030204" pitchFamily="34" charset="0"/>
                <a:cs typeface="Times New Roman" panose="02020603050405020304" pitchFamily="18" charset="0"/>
              </a:rPr>
              <a:t> (freedom from systemic manipulation of individual thoughts a</a:t>
            </a:r>
            <a:r>
              <a:rPr lang="en-US" dirty="0">
                <a:ea typeface="Calibri" panose="020F0502020204030204" pitchFamily="34" charset="0"/>
                <a:cs typeface="Times New Roman" panose="02020603050405020304" pitchFamily="18" charset="0"/>
              </a:rPr>
              <a:t>nd </a:t>
            </a:r>
            <a:r>
              <a:rPr lang="en-US" dirty="0">
                <a:effectLst/>
                <a:ea typeface="Calibri" panose="020F0502020204030204" pitchFamily="34" charset="0"/>
                <a:cs typeface="Times New Roman" panose="02020603050405020304" pitchFamily="18" charset="0"/>
              </a:rPr>
              <a:t>behavior)</a:t>
            </a:r>
          </a:p>
          <a:p>
            <a:pPr marL="342900" indent="-342900">
              <a:lnSpc>
                <a:spcPct val="150000"/>
              </a:lnSpc>
              <a:buFont typeface="+mj-lt"/>
              <a:buAutoNum type="arabicPeriod"/>
            </a:pPr>
            <a:r>
              <a:rPr lang="en-US" b="1" dirty="0">
                <a:effectLst/>
                <a:ea typeface="Calibri" panose="020F0502020204030204" pitchFamily="34" charset="0"/>
                <a:cs typeface="Times New Roman" panose="02020603050405020304" pitchFamily="18" charset="0"/>
              </a:rPr>
              <a:t>PRIVACY</a:t>
            </a:r>
            <a:r>
              <a:rPr lang="en-US" dirty="0">
                <a:effectLst/>
                <a:ea typeface="Calibri" panose="020F0502020204030204" pitchFamily="34" charset="0"/>
                <a:cs typeface="Times New Roman" panose="02020603050405020304" pitchFamily="18" charset="0"/>
              </a:rPr>
              <a:t> (protect the inalienability of the private sphere)</a:t>
            </a:r>
          </a:p>
          <a:p>
            <a:pPr marL="342900" indent="-342900">
              <a:lnSpc>
                <a:spcPct val="150000"/>
              </a:lnSpc>
              <a:buFont typeface="+mj-lt"/>
              <a:buAutoNum type="arabicPeriod"/>
            </a:pPr>
            <a:r>
              <a:rPr lang="en-CA" b="1" dirty="0">
                <a:ea typeface="Calibri" panose="020F0502020204030204" pitchFamily="34" charset="0"/>
                <a:cs typeface="Times New Roman" panose="02020603050405020304" pitchFamily="18" charset="0"/>
              </a:rPr>
              <a:t>SELF REPRESENTATION, IDENTITY </a:t>
            </a:r>
            <a:r>
              <a:rPr lang="en-CA" dirty="0">
                <a:ea typeface="Calibri" panose="020F0502020204030204" pitchFamily="34" charset="0"/>
                <a:cs typeface="Times New Roman" panose="02020603050405020304" pitchFamily="18" charset="0"/>
              </a:rPr>
              <a:t>(control your likeness and who you are to the world)</a:t>
            </a:r>
          </a:p>
          <a:p>
            <a:pPr marL="342900" indent="-342900">
              <a:lnSpc>
                <a:spcPct val="150000"/>
              </a:lnSpc>
              <a:buFont typeface="+mj-lt"/>
              <a:buAutoNum type="arabicPeriod"/>
            </a:pPr>
            <a:r>
              <a:rPr lang="en-US" b="1" dirty="0">
                <a:ea typeface="Calibri" panose="020F0502020204030204" pitchFamily="34" charset="0"/>
                <a:cs typeface="Times New Roman" panose="02020603050405020304" pitchFamily="18" charset="0"/>
              </a:rPr>
              <a:t>COMMUNITY</a:t>
            </a:r>
            <a:r>
              <a:rPr lang="en-US" b="1" dirty="0">
                <a:effectLst/>
                <a:ea typeface="Calibri" panose="020F0502020204030204" pitchFamily="34" charset="0"/>
                <a:cs typeface="Times New Roman" panose="02020603050405020304" pitchFamily="18" charset="0"/>
              </a:rPr>
              <a:t> AND CULTURE </a:t>
            </a:r>
            <a:r>
              <a:rPr lang="en-US" dirty="0">
                <a:effectLst/>
                <a:ea typeface="Calibri" panose="020F0502020204030204" pitchFamily="34" charset="0"/>
                <a:cs typeface="Times New Roman" panose="02020603050405020304" pitchFamily="18" charset="0"/>
              </a:rPr>
              <a:t>(freedom from systemic manipulation of collective behavior)</a:t>
            </a:r>
          </a:p>
          <a:p>
            <a:pPr marL="342900" indent="-342900">
              <a:lnSpc>
                <a:spcPct val="150000"/>
              </a:lnSpc>
              <a:buFont typeface="+mj-lt"/>
              <a:buAutoNum type="arabicPeriod"/>
            </a:pPr>
            <a:r>
              <a:rPr lang="en-US" b="1" dirty="0">
                <a:effectLst/>
                <a:ea typeface="Calibri" panose="020F0502020204030204" pitchFamily="34" charset="0"/>
                <a:cs typeface="Times New Roman" panose="02020603050405020304" pitchFamily="18" charset="0"/>
              </a:rPr>
              <a:t>POLITICAL PARTICIPATION AND DEMOCRATIC SELF-GOVERNANCE </a:t>
            </a:r>
            <a:r>
              <a:rPr lang="en-US" dirty="0">
                <a:effectLst/>
                <a:ea typeface="Calibri" panose="020F0502020204030204" pitchFamily="34" charset="0"/>
                <a:cs typeface="Times New Roman" panose="02020603050405020304" pitchFamily="18" charset="0"/>
              </a:rPr>
              <a:t>(unfettered participation in democratic processes) </a:t>
            </a:r>
          </a:p>
          <a:p>
            <a:pPr marL="342900" indent="-342900">
              <a:lnSpc>
                <a:spcPct val="150000"/>
              </a:lnSpc>
              <a:buFont typeface="+mj-lt"/>
              <a:buAutoNum type="arabicPeriod"/>
            </a:pPr>
            <a:endParaRPr lang="en-CA" sz="16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2623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C20173-EE2B-4710-B82D-334DB452CBAB}"/>
              </a:ext>
            </a:extLst>
          </p:cNvPr>
          <p:cNvSpPr txBox="1"/>
          <p:nvPr/>
        </p:nvSpPr>
        <p:spPr>
          <a:xfrm>
            <a:off x="0" y="185195"/>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strike="noStrike" kern="1200" cap="none" spc="0" normalizeH="0" baseline="0" noProof="0" dirty="0">
                <a:ln>
                  <a:noFill/>
                </a:ln>
                <a:solidFill>
                  <a:prstClr val="black"/>
                </a:solidFill>
                <a:effectLst/>
                <a:uLnTx/>
                <a:uFillTx/>
                <a:latin typeface="Arial" charset="0"/>
                <a:ea typeface="Arial" charset="0"/>
                <a:cs typeface="Arial" charset="0"/>
              </a:rPr>
              <a:t>Policy Framework for the Knowledge-based, Data-driven Era</a:t>
            </a:r>
          </a:p>
        </p:txBody>
      </p:sp>
      <p:sp>
        <p:nvSpPr>
          <p:cNvPr id="5" name="Diamond 4">
            <a:extLst>
              <a:ext uri="{FF2B5EF4-FFF2-40B4-BE49-F238E27FC236}">
                <a16:creationId xmlns:a16="http://schemas.microsoft.com/office/drawing/2014/main" id="{FB2070C3-5CEC-6D48-B414-22998EE40481}"/>
              </a:ext>
            </a:extLst>
          </p:cNvPr>
          <p:cNvSpPr/>
          <p:nvPr/>
        </p:nvSpPr>
        <p:spPr>
          <a:xfrm>
            <a:off x="4556987" y="2147188"/>
            <a:ext cx="3101542" cy="3715858"/>
          </a:xfrm>
          <a:prstGeom prst="diamond">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2BD6B7C-0E1A-B84A-ADE8-28C9DA17C74A}"/>
              </a:ext>
            </a:extLst>
          </p:cNvPr>
          <p:cNvSpPr txBox="1"/>
          <p:nvPr/>
        </p:nvSpPr>
        <p:spPr>
          <a:xfrm>
            <a:off x="4823886" y="1650667"/>
            <a:ext cx="2544227"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Arial" panose="020B0604020202020204" pitchFamily="34" charset="0"/>
                <a:cs typeface="Arial" panose="020B0604020202020204" pitchFamily="34" charset="0"/>
              </a:rPr>
              <a:t>Security in a Digital Era</a:t>
            </a:r>
          </a:p>
        </p:txBody>
      </p:sp>
      <p:sp>
        <p:nvSpPr>
          <p:cNvPr id="8" name="TextBox 7">
            <a:extLst>
              <a:ext uri="{FF2B5EF4-FFF2-40B4-BE49-F238E27FC236}">
                <a16:creationId xmlns:a16="http://schemas.microsoft.com/office/drawing/2014/main" id="{224415D3-F983-6E4B-8989-F073FFD34A94}"/>
              </a:ext>
            </a:extLst>
          </p:cNvPr>
          <p:cNvSpPr txBox="1"/>
          <p:nvPr/>
        </p:nvSpPr>
        <p:spPr>
          <a:xfrm>
            <a:off x="1660529" y="3801293"/>
            <a:ext cx="2667858"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Arial" panose="020B0604020202020204" pitchFamily="34" charset="0"/>
                <a:cs typeface="Arial" panose="020B0604020202020204" pitchFamily="34" charset="0"/>
              </a:rPr>
              <a:t>Capture Economic Value</a:t>
            </a:r>
          </a:p>
        </p:txBody>
      </p:sp>
      <p:sp>
        <p:nvSpPr>
          <p:cNvPr id="9" name="TextBox 8">
            <a:extLst>
              <a:ext uri="{FF2B5EF4-FFF2-40B4-BE49-F238E27FC236}">
                <a16:creationId xmlns:a16="http://schemas.microsoft.com/office/drawing/2014/main" id="{137D728F-CFF9-CF4F-9881-175D21D8E0DB}"/>
              </a:ext>
            </a:extLst>
          </p:cNvPr>
          <p:cNvSpPr txBox="1"/>
          <p:nvPr/>
        </p:nvSpPr>
        <p:spPr>
          <a:xfrm>
            <a:off x="7680328" y="3801293"/>
            <a:ext cx="3667045" cy="589905"/>
          </a:xfrm>
          <a:prstGeom prst="rect">
            <a:avLst/>
          </a:prstGeom>
          <a:noFill/>
        </p:spPr>
        <p:txBody>
          <a:bodyPr wrap="square" rtlCol="0">
            <a:spAutoFit/>
          </a:bodyPr>
          <a:lstStyle/>
          <a:p>
            <a:pPr algn="ctr">
              <a:spcAft>
                <a:spcPts val="400"/>
              </a:spcAft>
            </a:pPr>
            <a:r>
              <a:rPr lang="en-US" sz="1600" b="1" dirty="0">
                <a:solidFill>
                  <a:schemeClr val="tx1">
                    <a:lumMod val="75000"/>
                    <a:lumOff val="25000"/>
                  </a:schemeClr>
                </a:solidFill>
                <a:latin typeface="Arial" panose="020B0604020202020204" pitchFamily="34" charset="0"/>
                <a:cs typeface="Arial" panose="020B0604020202020204" pitchFamily="34" charset="0"/>
              </a:rPr>
              <a:t>Sovereignty</a:t>
            </a:r>
          </a:p>
          <a:p>
            <a:pPr algn="ctr"/>
            <a:r>
              <a:rPr lang="en-US" sz="1300" dirty="0">
                <a:solidFill>
                  <a:schemeClr val="tx1">
                    <a:lumMod val="75000"/>
                    <a:lumOff val="25000"/>
                  </a:schemeClr>
                </a:solidFill>
                <a:latin typeface="Arial" panose="020B0604020202020204" pitchFamily="34" charset="0"/>
                <a:cs typeface="Arial" panose="020B0604020202020204" pitchFamily="34" charset="0"/>
              </a:rPr>
              <a:t>(Democracy, Privacy, Child Mental Health, etc.)</a:t>
            </a:r>
          </a:p>
        </p:txBody>
      </p:sp>
      <p:sp>
        <p:nvSpPr>
          <p:cNvPr id="10" name="TextBox 9">
            <a:extLst>
              <a:ext uri="{FF2B5EF4-FFF2-40B4-BE49-F238E27FC236}">
                <a16:creationId xmlns:a16="http://schemas.microsoft.com/office/drawing/2014/main" id="{E0201C2D-A140-5E44-9212-9DD4C96670EC}"/>
              </a:ext>
            </a:extLst>
          </p:cNvPr>
          <p:cNvSpPr txBox="1"/>
          <p:nvPr/>
        </p:nvSpPr>
        <p:spPr>
          <a:xfrm>
            <a:off x="4823886" y="6008780"/>
            <a:ext cx="2544227"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Arial" panose="020B0604020202020204" pitchFamily="34" charset="0"/>
                <a:cs typeface="Arial" panose="020B0604020202020204" pitchFamily="34" charset="0"/>
              </a:rPr>
              <a:t>GATS/FTA Compliance</a:t>
            </a:r>
          </a:p>
        </p:txBody>
      </p:sp>
      <p:sp>
        <p:nvSpPr>
          <p:cNvPr id="30" name="Rectangle 29">
            <a:extLst>
              <a:ext uri="{FF2B5EF4-FFF2-40B4-BE49-F238E27FC236}">
                <a16:creationId xmlns:a16="http://schemas.microsoft.com/office/drawing/2014/main" id="{2AFB2739-1E02-5B44-81E8-C1B22D3D7D5C}"/>
              </a:ext>
            </a:extLst>
          </p:cNvPr>
          <p:cNvSpPr/>
          <p:nvPr/>
        </p:nvSpPr>
        <p:spPr>
          <a:xfrm>
            <a:off x="3086100" y="1186026"/>
            <a:ext cx="6019800" cy="5935149"/>
          </a:xfrm>
          <a:prstGeom prst="rect">
            <a:avLst/>
          </a:prstGeom>
          <a:noFill/>
        </p:spPr>
        <p:txBody>
          <a:bodyPr wrap="none" lIns="91440" tIns="45720" rIns="91440" bIns="45720">
            <a:prstTxWarp prst="textArchUp">
              <a:avLst>
                <a:gd name="adj" fmla="val 10764144"/>
              </a:avLst>
            </a:prstTxWarp>
            <a:spAutoFit/>
          </a:bodyPr>
          <a:lstStyle/>
          <a:p>
            <a:pPr algn="ctr"/>
            <a:r>
              <a:rPr lang="en-US" sz="1600" dirty="0">
                <a:ln w="0"/>
                <a:solidFill>
                  <a:schemeClr val="tx1">
                    <a:lumMod val="65000"/>
                    <a:lumOff val="35000"/>
                  </a:schemeClr>
                </a:solidFill>
                <a:latin typeface="Arial" panose="020B0604020202020204" pitchFamily="34" charset="0"/>
                <a:cs typeface="Arial" panose="020B0604020202020204" pitchFamily="34" charset="0"/>
              </a:rPr>
              <a:t>Address Together with Coherent National Strategies</a:t>
            </a:r>
            <a:endParaRPr lang="en-US" sz="1600" b="0" cap="none" spc="0" dirty="0">
              <a:ln w="0"/>
              <a:solidFill>
                <a:schemeClr val="tx1">
                  <a:lumMod val="65000"/>
                  <a:lumOff val="35000"/>
                </a:schemeClr>
              </a:solidFill>
              <a:latin typeface="Arial" panose="020B0604020202020204" pitchFamily="34" charset="0"/>
              <a:cs typeface="Arial" panose="020B0604020202020204" pitchFamily="34" charset="0"/>
            </a:endParaRPr>
          </a:p>
        </p:txBody>
      </p:sp>
      <p:sp>
        <p:nvSpPr>
          <p:cNvPr id="34" name="Arc 33">
            <a:extLst>
              <a:ext uri="{FF2B5EF4-FFF2-40B4-BE49-F238E27FC236}">
                <a16:creationId xmlns:a16="http://schemas.microsoft.com/office/drawing/2014/main" id="{809432A2-2BB4-C548-B0CE-37834005C479}"/>
              </a:ext>
            </a:extLst>
          </p:cNvPr>
          <p:cNvSpPr/>
          <p:nvPr/>
        </p:nvSpPr>
        <p:spPr>
          <a:xfrm rot="16200000">
            <a:off x="2879528" y="1567026"/>
            <a:ext cx="6461761" cy="6048616"/>
          </a:xfrm>
          <a:prstGeom prst="arc">
            <a:avLst>
              <a:gd name="adj1" fmla="val 17178333"/>
              <a:gd name="adj2" fmla="val 4402813"/>
            </a:avLst>
          </a:prstGeom>
          <a:ln w="25400">
            <a:solidFill>
              <a:schemeClr val="tx1">
                <a:lumMod val="50000"/>
                <a:lumOff val="5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TextBox 34">
            <a:extLst>
              <a:ext uri="{FF2B5EF4-FFF2-40B4-BE49-F238E27FC236}">
                <a16:creationId xmlns:a16="http://schemas.microsoft.com/office/drawing/2014/main" id="{31EB449A-F893-F14C-93BC-A1BA31AA80BD}"/>
              </a:ext>
            </a:extLst>
          </p:cNvPr>
          <p:cNvSpPr txBox="1"/>
          <p:nvPr/>
        </p:nvSpPr>
        <p:spPr>
          <a:xfrm>
            <a:off x="5185622" y="4381669"/>
            <a:ext cx="1851234" cy="830997"/>
          </a:xfrm>
          <a:prstGeom prst="rect">
            <a:avLst/>
          </a:prstGeom>
          <a:noFill/>
        </p:spPr>
        <p:txBody>
          <a:bodyPr wrap="square" rtlCol="0">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National Security Carve-out Expanded</a:t>
            </a:r>
          </a:p>
        </p:txBody>
      </p:sp>
      <p:sp>
        <p:nvSpPr>
          <p:cNvPr id="3" name="TextBox 2">
            <a:extLst>
              <a:ext uri="{FF2B5EF4-FFF2-40B4-BE49-F238E27FC236}">
                <a16:creationId xmlns:a16="http://schemas.microsoft.com/office/drawing/2014/main" id="{02A01F06-3105-1090-D6E9-40322BB6E182}"/>
              </a:ext>
            </a:extLst>
          </p:cNvPr>
          <p:cNvSpPr txBox="1"/>
          <p:nvPr/>
        </p:nvSpPr>
        <p:spPr>
          <a:xfrm>
            <a:off x="8459888" y="6220150"/>
            <a:ext cx="3732112" cy="600164"/>
          </a:xfrm>
          <a:prstGeom prst="rect">
            <a:avLst/>
          </a:prstGeom>
          <a:noFill/>
        </p:spPr>
        <p:txBody>
          <a:bodyPr wrap="none" rtlCol="0">
            <a:spAutoFit/>
          </a:bodyPr>
          <a:lstStyle/>
          <a:p>
            <a:pPr algn="r"/>
            <a:r>
              <a:rPr lang="en-US" sz="1100" dirty="0">
                <a:latin typeface="Arial" panose="020B0604020202020204" pitchFamily="34" charset="0"/>
                <a:cs typeface="Arial" panose="020B0604020202020204" pitchFamily="34" charset="0"/>
              </a:rPr>
              <a:t>Jim Balsillie</a:t>
            </a:r>
          </a:p>
          <a:p>
            <a:pPr algn="r"/>
            <a:r>
              <a:rPr lang="en-US" sz="1100" dirty="0">
                <a:latin typeface="Arial" panose="020B0604020202020204" pitchFamily="34" charset="0"/>
                <a:cs typeface="Arial" panose="020B0604020202020204" pitchFamily="34" charset="0"/>
              </a:rPr>
              <a:t>IMF Keynote Nov.2018</a:t>
            </a:r>
          </a:p>
          <a:p>
            <a:pPr algn="r"/>
            <a:r>
              <a:rPr lang="en-US" sz="1100" dirty="0">
                <a:latin typeface="Arial" panose="020B0604020202020204" pitchFamily="34" charset="0"/>
                <a:cs typeface="Arial" panose="020B0604020202020204" pitchFamily="34" charset="0"/>
              </a:rPr>
              <a:t>https://www.imf.org/en/Videos/view?vid=5970062973001</a:t>
            </a:r>
          </a:p>
        </p:txBody>
      </p:sp>
    </p:spTree>
    <p:extLst>
      <p:ext uri="{BB962C8B-B14F-4D97-AF65-F5344CB8AC3E}">
        <p14:creationId xmlns:p14="http://schemas.microsoft.com/office/powerpoint/2010/main" val="640680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674C2FC3BE80459E79162D731324B3" ma:contentTypeVersion="19" ma:contentTypeDescription="Create a new document." ma:contentTypeScope="" ma:versionID="cf55f092e88bdd4d6800ace2b2efb67c">
  <xsd:schema xmlns:xsd="http://www.w3.org/2001/XMLSchema" xmlns:xs="http://www.w3.org/2001/XMLSchema" xmlns:p="http://schemas.microsoft.com/office/2006/metadata/properties" xmlns:ns2="d8fc921e-d04e-4f12-af46-fea02aa00e2b" xmlns:ns3="4d491935-519c-4287-bcd5-b958dfbe2be2" xmlns:ns4="985ec44e-1bab-4c0b-9df0-6ba128686fc9" targetNamespace="http://schemas.microsoft.com/office/2006/metadata/properties" ma:root="true" ma:fieldsID="0e535418c8906338f5734f50a5a19be1" ns2:_="" ns3:_="" ns4:_="">
    <xsd:import namespace="d8fc921e-d04e-4f12-af46-fea02aa00e2b"/>
    <xsd:import namespace="4d491935-519c-4287-bcd5-b958dfbe2be2"/>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_Flow_SignoffStatu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fc921e-d04e-4f12-af46-fea02aa00e2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491935-519c-4287-bcd5-b958dfbe2b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_Flow_SignoffStatus" ma:index="16" nillable="true" ma:displayName="Sign-off status" ma:internalName="Sign_x002d_off_x0020_status">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e367a77e-3a62-46d5-b2ce-d355e411839a}" ma:internalName="TaxCatchAll" ma:showField="CatchAllData" ma:web="d8fc921e-d04e-4f12-af46-fea02aa00e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491935-519c-4287-bcd5-b958dfbe2be2">
      <Terms xmlns="http://schemas.microsoft.com/office/infopath/2007/PartnerControls"/>
    </lcf76f155ced4ddcb4097134ff3c332f>
    <TaxCatchAll xmlns="985ec44e-1bab-4c0b-9df0-6ba128686fc9" xsi:nil="true"/>
    <_Flow_SignoffStatus xmlns="4d491935-519c-4287-bcd5-b958dfbe2be2" xsi:nil="true"/>
  </documentManagement>
</p:properties>
</file>

<file path=customXml/itemProps1.xml><?xml version="1.0" encoding="utf-8"?>
<ds:datastoreItem xmlns:ds="http://schemas.openxmlformats.org/officeDocument/2006/customXml" ds:itemID="{DD928228-4A4B-409E-B6CF-9B1ED1B38C10}"/>
</file>

<file path=customXml/itemProps2.xml><?xml version="1.0" encoding="utf-8"?>
<ds:datastoreItem xmlns:ds="http://schemas.openxmlformats.org/officeDocument/2006/customXml" ds:itemID="{4C9DD4C7-D427-49C1-B62E-2D86AC6DE0C2}"/>
</file>

<file path=customXml/itemProps3.xml><?xml version="1.0" encoding="utf-8"?>
<ds:datastoreItem xmlns:ds="http://schemas.openxmlformats.org/officeDocument/2006/customXml" ds:itemID="{67297FC1-AE26-4028-B534-AB02A4E99DB6}"/>
</file>

<file path=docProps/app.xml><?xml version="1.0" encoding="utf-8"?>
<Properties xmlns="http://schemas.openxmlformats.org/officeDocument/2006/extended-properties" xmlns:vt="http://schemas.openxmlformats.org/officeDocument/2006/docPropsVTypes">
  <TotalTime>39739</TotalTime>
  <Words>1068</Words>
  <Application>Microsoft Macintosh PowerPoint</Application>
  <PresentationFormat>Widescreen</PresentationFormat>
  <Paragraphs>133</Paragraphs>
  <Slides>10</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Aptos</vt:lpstr>
      <vt:lpstr>Arial</vt:lpstr>
      <vt:lpstr>Arial Narrow</vt:lpstr>
      <vt:lpstr>Calibri</vt:lpstr>
      <vt:lpstr>Calibri Light</vt:lpstr>
      <vt:lpstr>Helvetica</vt:lpstr>
      <vt:lpstr>Rockwell</vt:lpstr>
      <vt:lpstr>Times</vt:lpstr>
      <vt:lpstr>Wingdings</vt:lpstr>
      <vt:lpstr>Office Theme</vt:lpstr>
      <vt:lpstr>Atlas</vt:lpstr>
      <vt:lpstr>PowerPoint Presentation</vt:lpstr>
      <vt:lpstr>PowerPoint Presentation</vt:lpstr>
      <vt:lpstr>PowerPoint Presentation</vt:lpstr>
      <vt:lpstr>PowerPoint Presentation</vt:lpstr>
      <vt:lpstr>PowerPoint Presentation</vt:lpstr>
      <vt:lpstr>The Dual Use Nature of Intangible Assets</vt:lpstr>
      <vt:lpstr>PowerPoint Presentation</vt:lpstr>
      <vt:lpstr>Knowledge rights for a Digital Information Era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Allyssa Keep</dc:creator>
  <cp:lastModifiedBy>Allyssa Keep</cp:lastModifiedBy>
  <cp:revision>11</cp:revision>
  <dcterms:created xsi:type="dcterms:W3CDTF">2024-01-09T17:19:52Z</dcterms:created>
  <dcterms:modified xsi:type="dcterms:W3CDTF">2024-05-06T19:54:03Z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0x010100AE674C2FC3BE80459E79162D731324B3</vt:lpwstr>
  </property>
</Properties>
</file>